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6" r:id="rId2"/>
    <p:sldId id="256" r:id="rId3"/>
    <p:sldId id="257" r:id="rId4"/>
    <p:sldId id="261" r:id="rId5"/>
    <p:sldId id="262" r:id="rId6"/>
    <p:sldId id="263" r:id="rId7"/>
    <p:sldId id="264" r:id="rId8"/>
    <p:sldId id="265" r:id="rId9"/>
    <p:sldId id="266" r:id="rId10"/>
    <p:sldId id="267" r:id="rId11"/>
    <p:sldId id="268" r:id="rId12"/>
    <p:sldId id="269" r:id="rId13"/>
    <p:sldId id="258" r:id="rId14"/>
    <p:sldId id="259" r:id="rId15"/>
    <p:sldId id="260" r:id="rId16"/>
    <p:sldId id="288" r:id="rId17"/>
    <p:sldId id="272" r:id="rId18"/>
    <p:sldId id="273" r:id="rId19"/>
    <p:sldId id="274" r:id="rId20"/>
    <p:sldId id="270" r:id="rId21"/>
    <p:sldId id="276" r:id="rId22"/>
    <p:sldId id="277" r:id="rId23"/>
    <p:sldId id="278" r:id="rId24"/>
    <p:sldId id="280" r:id="rId25"/>
    <p:sldId id="290" r:id="rId26"/>
    <p:sldId id="284" r:id="rId27"/>
    <p:sldId id="285" r:id="rId28"/>
    <p:sldId id="279" r:id="rId29"/>
    <p:sldId id="283" r:id="rId30"/>
    <p:sldId id="289" r:id="rId31"/>
    <p:sldId id="275" r:id="rId32"/>
    <p:sldId id="282" r:id="rId33"/>
    <p:sldId id="281"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50" autoAdjust="0"/>
  </p:normalViewPr>
  <p:slideViewPr>
    <p:cSldViewPr>
      <p:cViewPr>
        <p:scale>
          <a:sx n="63" d="100"/>
          <a:sy n="63" d="100"/>
        </p:scale>
        <p:origin x="-1776" y="-80"/>
      </p:cViewPr>
      <p:guideLst>
        <p:guide orient="horz" pos="2160"/>
        <p:guide pos="2880"/>
      </p:guideLst>
    </p:cSldViewPr>
  </p:slideViewPr>
  <p:notesTextViewPr>
    <p:cViewPr>
      <p:scale>
        <a:sx n="100" d="100"/>
        <a:sy n="100" d="100"/>
      </p:scale>
      <p:origin x="0" y="0"/>
    </p:cViewPr>
  </p:notesTextViewPr>
  <p:notesViewPr>
    <p:cSldViewPr>
      <p:cViewPr>
        <p:scale>
          <a:sx n="85" d="100"/>
          <a:sy n="85" d="100"/>
        </p:scale>
        <p:origin x="-1528"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A0F3D-4B03-45D7-9B0F-0509255F2C11}" type="datetimeFigureOut">
              <a:rPr lang="en-US" smtClean="0"/>
              <a:pPr/>
              <a:t>5/28/14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A2A01-34C5-4D15-9D06-5A1BE2EB8926}" type="slidenum">
              <a:rPr lang="en-US" smtClean="0"/>
              <a:pPr/>
              <a:t>‹#›</a:t>
            </a:fld>
            <a:endParaRPr lang="en-US" dirty="0"/>
          </a:p>
        </p:txBody>
      </p:sp>
    </p:spTree>
    <p:extLst>
      <p:ext uri="{BB962C8B-B14F-4D97-AF65-F5344CB8AC3E}">
        <p14:creationId xmlns:p14="http://schemas.microsoft.com/office/powerpoint/2010/main" val="5519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Evil perpetrated against the innocent is what brings humans face to face with the dilemma of forgiving God.</a:t>
            </a:r>
            <a:r>
              <a:rPr lang="en-US" kern="1200" dirty="0" smtClean="0">
                <a:solidFill>
                  <a:schemeClr val="tx1"/>
                </a:solidFill>
                <a:latin typeface="+mn-lt"/>
                <a:ea typeface="+mn-ea"/>
                <a:cs typeface="+mn-cs"/>
              </a:rPr>
              <a:t>  It’s what brought Job to wonder out loud about his own suffering. Everything that could be taken away from a man was taken from Job: his material possessions, his children, his health—everything but his wife, who, in her own horrendous pain at having lost all her children and watching her husband die a slow, horrific death, told him to curse (in some versions, “bless”) God and die. She was not punished for uttering these words that grew out of her own great sorrow, for we find that eventually Job had another family. Job’s wife, who went through his suffering with him, was allowed to bear him a new family and enjoy the fruits of Job’s restoration.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Job begins his journey of suffering declaring his faith in God: “Naked I came from my mother’s womb, and naked I will depart. The Lord gave and the Lord has taken away; may the name of the Lord be praised” (Job 1:21)</a:t>
            </a:r>
            <a:r>
              <a:rPr lang="en-US" b="1" kern="1200" dirty="0" smtClean="0">
                <a:solidFill>
                  <a:schemeClr val="tx1"/>
                </a:solidFill>
                <a:latin typeface="+mn-lt"/>
                <a:ea typeface="+mn-ea"/>
                <a:cs typeface="+mn-cs"/>
              </a:rPr>
              <a:t>; “For I know that my Redeemer lives…and after my skin has been thus destroyed, then in my flesh I shall see God” (Job 19:25, 26, NRSV). </a:t>
            </a:r>
          </a:p>
          <a:p>
            <a:pPr>
              <a:lnSpc>
                <a:spcPct val="110000"/>
              </a:lnSpc>
            </a:pPr>
            <a:r>
              <a:rPr lang="en-US" b="1"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D1A2A01-34C5-4D15-9D06-5A1BE2EB892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Autofit/>
          </a:bodyPr>
          <a:lstStyle/>
          <a:p>
            <a:pPr>
              <a:lnSpc>
                <a:spcPct val="110000"/>
              </a:lnSpc>
            </a:pPr>
            <a:r>
              <a:rPr lang="en-US" kern="1200" dirty="0" smtClean="0">
                <a:solidFill>
                  <a:schemeClr val="tx1"/>
                </a:solidFill>
                <a:latin typeface="+mn-lt"/>
                <a:ea typeface="+mn-ea"/>
                <a:cs typeface="+mn-cs"/>
              </a:rPr>
              <a:t>But as the reality of his situation begins to sink in, Job demands an explanation from God: </a:t>
            </a:r>
            <a:r>
              <a:rPr lang="en-US" b="1" kern="1200" dirty="0" smtClean="0">
                <a:solidFill>
                  <a:schemeClr val="tx1"/>
                </a:solidFill>
                <a:latin typeface="+mn-lt"/>
                <a:ea typeface="+mn-ea"/>
                <a:cs typeface="+mn-cs"/>
              </a:rPr>
              <a:t>“Tell me what charges you have against me” (Job 10:2). </a:t>
            </a:r>
          </a:p>
          <a:p>
            <a:pPr>
              <a:lnSpc>
                <a:spcPct val="110000"/>
              </a:lnSpc>
            </a:pP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It is clear that Job thinks God has committed a serious offense against him. The subtext of the entire book is Job’s need to find a reason to forgive God for what is happening to him, which he clearly attributes to God and none other.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After 37 chapters of hearing Job complain and his friends offer him wrong-headed counsel, God addresses Job, telling him to “gird up your loins like a man” (Job 38: 1) and proceeds to overwhelm the awestricken Job with evidences of His infinite wisdom and power, so that the “blameless and upright” Job begins to understand, for the first time, that God is eminently worthy of his trust. In the end, Job has to admit that he had “uttered what I did not understand, things too wonderful for me, which I did not know…I had heard of you by the hearing of the ear, but now my eye sees you, therefore I despise myself and repent in dust and ashes” (Job 42:3-6).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We can conclude that “forgiving God” means that there are times when we lose sight of God and begin to wonder if He cares about our lives. We can imagine the parents of spouses and children who have been victims of egregious crimes, such as we’ve experienced on 9/11 or the shootings at Columbine High School and, more recently, the innocent children who died at Sandy Hook Elementary School. Where was God, we hear people ask?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As Christian believers, we understand that God is never absent from human tragedy. The One who created us feels deeply with us the mindless suffering brought on by inexplicable forces. His overarching plan of salvation is still in place, despite the actuations of the “mystery of iniquity” in our world. And evil is as much a mystery as God’s unfathomable love for humankind. It is our faith that helps us move beyond the “Why?” into acceptance of God’s inscrutable will for our lives. Ultimately, the solution for “forgiving God” is learning that God can be trusted fully, no matter how inexplicable the events of our lives.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kern="1200" dirty="0" smtClean="0">
                <a:solidFill>
                  <a:schemeClr val="tx1"/>
                </a:solidFill>
                <a:latin typeface="+mn-lt"/>
                <a:ea typeface="+mn-ea"/>
                <a:cs typeface="+mn-cs"/>
              </a:rPr>
              <a:t>Now that we’ve gone through these fundamental biblical principles of forgiveness, we are ready to look at why it is harder for some people to forgive and be forgiven than others. </a:t>
            </a:r>
            <a:r>
              <a:rPr lang="en-US" b="1" i="1" kern="1200" dirty="0" smtClean="0">
                <a:solidFill>
                  <a:schemeClr val="tx1"/>
                </a:solidFill>
                <a:latin typeface="+mn-lt"/>
                <a:ea typeface="+mn-ea"/>
                <a:cs typeface="+mn-cs"/>
              </a:rPr>
              <a:t>We will also look at some helpful strategies you can use to get past a hurtful event.</a:t>
            </a:r>
            <a:endParaRPr lang="en-US" b="1" kern="1200" dirty="0" smtClean="0">
              <a:solidFill>
                <a:schemeClr val="tx1"/>
              </a:solidFill>
              <a:latin typeface="+mn-lt"/>
              <a:ea typeface="+mn-ea"/>
              <a:cs typeface="+mn-cs"/>
            </a:endParaRPr>
          </a:p>
          <a:p>
            <a:endParaRPr lang="en-US" sz="105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09600" y="2362200"/>
            <a:ext cx="5867400" cy="6096000"/>
          </a:xfrm>
        </p:spPr>
        <p:txBody>
          <a:bodyPr>
            <a:noAutofit/>
          </a:bodyPr>
          <a:lstStyle/>
          <a:p>
            <a:pPr>
              <a:lnSpc>
                <a:spcPct val="110000"/>
              </a:lnSpc>
            </a:pPr>
            <a:r>
              <a:rPr lang="en-US" b="1" kern="1200" dirty="0" smtClean="0">
                <a:solidFill>
                  <a:schemeClr val="tx1"/>
                </a:solidFill>
                <a:latin typeface="+mn-lt"/>
                <a:ea typeface="+mn-ea"/>
                <a:cs typeface="+mn-cs"/>
              </a:rPr>
              <a:t>WHY IS IT EASIER FOR SOME PEOPLE TO FORGIVE AND HARDER FOR OTHERS?</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To be sure, there are events that all would agree are difficult to forgive: genocide and mass killings, for example. But on a more personal level, have you noticed that there are people who find it either easier or harder to forgive than others? For some a similar offense will pass over them like water over a duck’s back, and for yet others, it will be cause for lifelong resentment and unforgiveness. Psychologist Everett Worthington, Jr., has found that </a:t>
            </a:r>
            <a:r>
              <a:rPr lang="en-US" i="1" kern="1200" dirty="0" smtClean="0">
                <a:solidFill>
                  <a:schemeClr val="tx1"/>
                </a:solidFill>
                <a:latin typeface="+mn-lt"/>
                <a:ea typeface="+mn-ea"/>
                <a:cs typeface="+mn-cs"/>
              </a:rPr>
              <a:t>certain personality traits</a:t>
            </a:r>
            <a:r>
              <a:rPr lang="en-US" kern="1200" dirty="0" smtClean="0">
                <a:solidFill>
                  <a:schemeClr val="tx1"/>
                </a:solidFill>
                <a:latin typeface="+mn-lt"/>
                <a:ea typeface="+mn-ea"/>
                <a:cs typeface="+mn-cs"/>
              </a:rPr>
              <a:t> can either inhibit or contribute to the exercise of forgiveness.</a:t>
            </a:r>
          </a:p>
          <a:p>
            <a:pPr>
              <a:lnSpc>
                <a:spcPct val="110000"/>
              </a:lnSpc>
            </a:pPr>
            <a:r>
              <a:rPr lang="en-US" b="1" kern="1200" dirty="0" smtClean="0">
                <a:solidFill>
                  <a:schemeClr val="tx1"/>
                </a:solidFill>
                <a:latin typeface="+mn-lt"/>
                <a:ea typeface="+mn-ea"/>
                <a:cs typeface="+mn-cs"/>
              </a:rPr>
              <a:t>Forgiveness Inhibitors</a:t>
            </a:r>
            <a:endParaRPr lang="en-US" kern="1200" dirty="0" smtClean="0">
              <a:solidFill>
                <a:schemeClr val="tx1"/>
              </a:solidFill>
              <a:latin typeface="+mn-lt"/>
              <a:ea typeface="+mn-ea"/>
              <a:cs typeface="+mn-cs"/>
            </a:endParaRP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Rumination: A personality that tends to rehearse a wrong endlessly and never forget it.</a:t>
            </a: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Narcissism: A personality that believes the world rotates around the axis of his or her person. He or she can do no wrong and the tendency is to blame others for anything that does go wrong.</a:t>
            </a: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Neuroticism: A personality that fixates on ideas or people.</a:t>
            </a: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Introversion: A personality that isolates itself from others.</a:t>
            </a: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Trait anxiety: Either due to experiences in the family of origin or simply a personality tendency, the person can easily become anxious.</a:t>
            </a:r>
          </a:p>
          <a:p>
            <a:pPr marL="463550" indent="-119063">
              <a:lnSpc>
                <a:spcPct val="110000"/>
              </a:lnSpc>
              <a:buFont typeface="Arial" pitchFamily="34" charset="0"/>
              <a:buChar char="•"/>
              <a:tabLst>
                <a:tab pos="688975" algn="l"/>
              </a:tabLst>
            </a:pPr>
            <a:r>
              <a:rPr lang="en-US" kern="1200" dirty="0" smtClean="0">
                <a:solidFill>
                  <a:schemeClr val="tx1"/>
                </a:solidFill>
                <a:latin typeface="+mn-lt"/>
                <a:ea typeface="+mn-ea"/>
                <a:cs typeface="+mn-cs"/>
              </a:rPr>
              <a:t>Trait anger: Either due to experiences in the family of origin or simply a personality tendency, the person can easily become angry. </a:t>
            </a:r>
          </a:p>
          <a:p>
            <a:pPr>
              <a:lnSpc>
                <a:spcPct val="110000"/>
              </a:lnSpc>
            </a:pPr>
            <a:r>
              <a:rPr lang="en-US" kern="1200" dirty="0" smtClean="0">
                <a:solidFill>
                  <a:schemeClr val="tx1"/>
                </a:solidFill>
                <a:latin typeface="+mn-lt"/>
                <a:ea typeface="+mn-ea"/>
                <a:cs typeface="+mn-cs"/>
              </a:rPr>
              <a:t> </a:t>
            </a:r>
            <a:r>
              <a:rPr lang="en-US" b="1" kern="1200" dirty="0" smtClean="0">
                <a:solidFill>
                  <a:schemeClr val="tx1"/>
                </a:solidFill>
                <a:latin typeface="+mn-lt"/>
                <a:ea typeface="+mn-ea"/>
                <a:cs typeface="+mn-cs"/>
              </a:rPr>
              <a:t>Forgiveness Facilitators</a:t>
            </a:r>
            <a:r>
              <a:rPr lang="en-US" kern="1200" dirty="0" smtClean="0">
                <a:solidFill>
                  <a:schemeClr val="tx1"/>
                </a:solidFill>
                <a:latin typeface="+mn-lt"/>
                <a:ea typeface="+mn-ea"/>
                <a:cs typeface="+mn-cs"/>
              </a:rPr>
              <a:t> (traits either by long-term cultivation or in-born characteristic)</a:t>
            </a:r>
          </a:p>
          <a:p>
            <a:pPr marL="463550" indent="-119063">
              <a:lnSpc>
                <a:spcPct val="110000"/>
              </a:lnSpc>
              <a:buFont typeface="Arial" pitchFamily="34" charset="0"/>
              <a:buChar char="•"/>
            </a:pPr>
            <a:r>
              <a:rPr lang="en-US" kern="1200" dirty="0" smtClean="0">
                <a:solidFill>
                  <a:schemeClr val="tx1"/>
                </a:solidFill>
                <a:latin typeface="+mn-lt"/>
                <a:ea typeface="+mn-ea"/>
                <a:cs typeface="+mn-cs"/>
              </a:rPr>
              <a:t>Trait humility</a:t>
            </a:r>
          </a:p>
          <a:p>
            <a:pPr marL="463550" indent="-119063">
              <a:lnSpc>
                <a:spcPct val="110000"/>
              </a:lnSpc>
              <a:buFont typeface="Arial" pitchFamily="34" charset="0"/>
              <a:buChar char="•"/>
            </a:pPr>
            <a:r>
              <a:rPr lang="en-US" kern="1200" dirty="0" smtClean="0">
                <a:solidFill>
                  <a:schemeClr val="tx1"/>
                </a:solidFill>
                <a:latin typeface="+mn-lt"/>
                <a:ea typeface="+mn-ea"/>
                <a:cs typeface="+mn-cs"/>
              </a:rPr>
              <a:t>Trait gratitude</a:t>
            </a:r>
          </a:p>
          <a:p>
            <a:pPr marL="463550" indent="-119063">
              <a:lnSpc>
                <a:spcPct val="110000"/>
              </a:lnSpc>
              <a:buFont typeface="Arial" pitchFamily="34" charset="0"/>
              <a:buChar char="•"/>
            </a:pPr>
            <a:r>
              <a:rPr lang="en-US" kern="1200" dirty="0" smtClean="0">
                <a:solidFill>
                  <a:schemeClr val="tx1"/>
                </a:solidFill>
                <a:latin typeface="+mn-lt"/>
                <a:ea typeface="+mn-ea"/>
                <a:cs typeface="+mn-cs"/>
              </a:rPr>
              <a:t>Trait empathetic concern</a:t>
            </a:r>
          </a:p>
          <a:p>
            <a:pPr marL="463550" indent="-119063">
              <a:lnSpc>
                <a:spcPct val="110000"/>
              </a:lnSpc>
              <a:buFont typeface="Arial" pitchFamily="34" charset="0"/>
              <a:buChar char="•"/>
            </a:pPr>
            <a:r>
              <a:rPr lang="en-US" kern="1200" dirty="0" smtClean="0">
                <a:solidFill>
                  <a:schemeClr val="tx1"/>
                </a:solidFill>
                <a:latin typeface="+mn-lt"/>
                <a:ea typeface="+mn-ea"/>
                <a:cs typeface="+mn-cs"/>
              </a:rPr>
              <a:t>Openness </a:t>
            </a:r>
          </a:p>
          <a:p>
            <a:pPr marL="463550" indent="-119063">
              <a:lnSpc>
                <a:spcPct val="110000"/>
              </a:lnSpc>
              <a:buFont typeface="Arial" pitchFamily="34" charset="0"/>
              <a:buChar char="•"/>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next time someone “rattles your cage,” think about how your personality affects your ability to deal with the offense. Be patient with yourself if you have some of those “forgiveness inhibitors.” Remember, </a:t>
            </a:r>
            <a:r>
              <a:rPr lang="en-US" b="1" kern="1200" dirty="0" smtClean="0">
                <a:solidFill>
                  <a:schemeClr val="tx1"/>
                </a:solidFill>
                <a:latin typeface="+mn-lt"/>
                <a:ea typeface="+mn-ea"/>
                <a:cs typeface="+mn-cs"/>
              </a:rPr>
              <a:t>prayer </a:t>
            </a:r>
            <a:r>
              <a:rPr lang="en-US" kern="1200" dirty="0" smtClean="0">
                <a:solidFill>
                  <a:schemeClr val="tx1"/>
                </a:solidFill>
                <a:latin typeface="+mn-lt"/>
                <a:ea typeface="+mn-ea"/>
                <a:cs typeface="+mn-cs"/>
              </a:rPr>
              <a:t>will help you turn those inhibitors into healing facilitators of forgiveness.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en-US" b="1" kern="1200" dirty="0" smtClean="0">
                <a:solidFill>
                  <a:schemeClr val="tx1"/>
                </a:solidFill>
              </a:rPr>
              <a:t>STRATEGIES FOR GETTING PAST AN OFFENSE THROUGH FORGIVENESS</a:t>
            </a:r>
            <a:r>
              <a:rPr lang="en-US" kern="1200" dirty="0" smtClean="0">
                <a:solidFill>
                  <a:schemeClr val="tx1"/>
                </a:solidFill>
              </a:rPr>
              <a:t> </a:t>
            </a:r>
          </a:p>
          <a:p>
            <a:pPr>
              <a:lnSpc>
                <a:spcPct val="120000"/>
              </a:lnSpc>
            </a:pPr>
            <a:r>
              <a:rPr lang="en-US" kern="1200" dirty="0" smtClean="0">
                <a:solidFill>
                  <a:schemeClr val="tx1"/>
                </a:solidFill>
              </a:rPr>
              <a:t> </a:t>
            </a:r>
          </a:p>
          <a:p>
            <a:pPr>
              <a:lnSpc>
                <a:spcPct val="120000"/>
              </a:lnSpc>
            </a:pPr>
            <a:r>
              <a:rPr lang="en-US" i="1" kern="1200" dirty="0" smtClean="0">
                <a:solidFill>
                  <a:schemeClr val="tx1"/>
                </a:solidFill>
              </a:rPr>
              <a:t>Worthington’s R.E.A.C.H. Model of Forgiveness </a:t>
            </a:r>
          </a:p>
          <a:p>
            <a:pPr>
              <a:lnSpc>
                <a:spcPct val="120000"/>
              </a:lnSpc>
            </a:pPr>
            <a:endParaRPr lang="en-US" kern="1200" dirty="0" smtClean="0">
              <a:solidFill>
                <a:schemeClr val="tx1"/>
              </a:solidFill>
            </a:endParaRPr>
          </a:p>
          <a:p>
            <a:pPr marL="511175" lvl="0" indent="-285750">
              <a:lnSpc>
                <a:spcPct val="120000"/>
              </a:lnSpc>
              <a:buFont typeface="Arial"/>
              <a:buChar char="•"/>
            </a:pPr>
            <a:r>
              <a:rPr lang="en-US" b="1" kern="1200" dirty="0" smtClean="0">
                <a:solidFill>
                  <a:schemeClr val="tx1"/>
                </a:solidFill>
              </a:rPr>
              <a:t>Recall the hurt</a:t>
            </a:r>
            <a:r>
              <a:rPr lang="en-US" kern="1200" dirty="0" smtClean="0">
                <a:solidFill>
                  <a:schemeClr val="tx1"/>
                </a:solidFill>
              </a:rPr>
              <a:t> in all its painful detail and acknowledge that the offense did hurt you and determine how it hurt you. This recognition is important as a starting point. If you excuse or pass over the offense, there won’t be anything to forgive! </a:t>
            </a:r>
          </a:p>
          <a:p>
            <a:pPr marL="511175" lvl="0" indent="-285750">
              <a:lnSpc>
                <a:spcPct val="120000"/>
              </a:lnSpc>
              <a:buFont typeface="Arial"/>
              <a:buChar char="•"/>
            </a:pPr>
            <a:r>
              <a:rPr lang="en-US" b="1" kern="1200" dirty="0" smtClean="0">
                <a:solidFill>
                  <a:schemeClr val="tx1"/>
                </a:solidFill>
              </a:rPr>
              <a:t>Empathize with the offender</a:t>
            </a:r>
            <a:r>
              <a:rPr lang="en-US" kern="1200" dirty="0" smtClean="0">
                <a:solidFill>
                  <a:schemeClr val="tx1"/>
                </a:solidFill>
              </a:rPr>
              <a:t> by reframing him or her as a vulnerable child victimized in the same way he or she has victimized you. </a:t>
            </a:r>
          </a:p>
          <a:p>
            <a:pPr marL="511175" lvl="0" indent="-285750">
              <a:lnSpc>
                <a:spcPct val="120000"/>
              </a:lnSpc>
              <a:buFont typeface="Arial"/>
              <a:buChar char="•"/>
            </a:pPr>
            <a:r>
              <a:rPr lang="en-US" b="1" kern="1200" dirty="0" smtClean="0">
                <a:solidFill>
                  <a:schemeClr val="tx1"/>
                </a:solidFill>
              </a:rPr>
              <a:t>Altruistic gift of forgiveness is given</a:t>
            </a:r>
            <a:r>
              <a:rPr lang="en-US" kern="1200" dirty="0" smtClean="0">
                <a:solidFill>
                  <a:schemeClr val="tx1"/>
                </a:solidFill>
              </a:rPr>
              <a:t>. Clearly recognizing how much this person hurt you, you choose to give them the gift of forgiveness. Forgiveness is always a gift because it cannot reverse the effects of an offense and return to the way things were prior to the offense. It can only ameliorate and soften the effects of an offense by intentionally covering them with a mantle of grace.</a:t>
            </a:r>
          </a:p>
          <a:p>
            <a:pPr marL="511175" lvl="0" indent="-285750">
              <a:lnSpc>
                <a:spcPct val="120000"/>
              </a:lnSpc>
              <a:buFont typeface="Arial"/>
              <a:buChar char="•"/>
            </a:pPr>
            <a:r>
              <a:rPr lang="en-US" b="1" kern="1200" dirty="0" smtClean="0">
                <a:solidFill>
                  <a:schemeClr val="tx1"/>
                </a:solidFill>
              </a:rPr>
              <a:t>Commitment to forgive</a:t>
            </a:r>
            <a:r>
              <a:rPr lang="en-US" kern="1200" dirty="0" smtClean="0">
                <a:solidFill>
                  <a:schemeClr val="tx1"/>
                </a:solidFill>
              </a:rPr>
              <a:t>. You make the decision to forgive in order to begin the “forgiveness journey.” Forgiveness is not a one-time event, but a journey that leads, eventually, to complete freedom from the damaging emotional effects of an offense. </a:t>
            </a:r>
          </a:p>
          <a:p>
            <a:pPr marL="511175" lvl="0" indent="-285750">
              <a:lnSpc>
                <a:spcPct val="120000"/>
              </a:lnSpc>
              <a:buFont typeface="Arial"/>
              <a:buChar char="•"/>
            </a:pPr>
            <a:r>
              <a:rPr lang="en-US" b="1" kern="1200" dirty="0" smtClean="0">
                <a:solidFill>
                  <a:schemeClr val="tx1"/>
                </a:solidFill>
              </a:rPr>
              <a:t>Hold onto forgiveness</a:t>
            </a:r>
            <a:r>
              <a:rPr lang="en-US" kern="1200" dirty="0" smtClean="0">
                <a:solidFill>
                  <a:schemeClr val="tx1"/>
                </a:solidFill>
              </a:rPr>
              <a:t>. There will be days when it is harder to hold on to your commitment to forgive than others. Even so, don’t give up too soon—you may be surprised by the rewards of gentle persistence. </a:t>
            </a:r>
          </a:p>
          <a:p>
            <a:pPr marL="171450" indent="-171450">
              <a:lnSpc>
                <a:spcPct val="120000"/>
              </a:lnSpc>
              <a:buFont typeface="Arial"/>
              <a:buChar char="•"/>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n-US" b="1" i="1" kern="1200" dirty="0" smtClean="0">
                <a:solidFill>
                  <a:schemeClr val="tx1"/>
                </a:solidFill>
                <a:latin typeface="+mn-lt"/>
                <a:ea typeface="+mn-ea"/>
                <a:cs typeface="+mn-cs"/>
              </a:rPr>
              <a:t>How does the R.E.A.C.H. model work in cases of serious wrongs, such as murder, rape, and physical violence? </a:t>
            </a:r>
            <a:endParaRPr lang="en-US" kern="1200" dirty="0" smtClean="0">
              <a:solidFill>
                <a:schemeClr val="tx1"/>
              </a:solidFill>
              <a:latin typeface="+mn-lt"/>
              <a:ea typeface="+mn-ea"/>
              <a:cs typeface="+mn-cs"/>
            </a:endParaRPr>
          </a:p>
          <a:p>
            <a:pPr lvl="0"/>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438400" cy="1828800"/>
          </a:xfrm>
        </p:spPr>
      </p:sp>
      <p:sp>
        <p:nvSpPr>
          <p:cNvPr id="3" name="Notes Placeholder 2"/>
          <p:cNvSpPr>
            <a:spLocks noGrp="1"/>
          </p:cNvSpPr>
          <p:nvPr>
            <p:ph type="body" idx="1"/>
          </p:nvPr>
        </p:nvSpPr>
        <p:spPr>
          <a:xfrm>
            <a:off x="685800" y="2514600"/>
            <a:ext cx="5486400" cy="4114800"/>
          </a:xfrm>
        </p:spPr>
        <p:txBody>
          <a:bodyPr>
            <a:noAutofit/>
          </a:bodyPr>
          <a:lstStyle/>
          <a:p>
            <a:pPr marL="228600" lvl="0" indent="-228600">
              <a:lnSpc>
                <a:spcPct val="120000"/>
              </a:lnSpc>
              <a:buFont typeface="+mj-lt"/>
              <a:buAutoNum type="arabicPeriod"/>
            </a:pPr>
            <a:r>
              <a:rPr lang="en-US" kern="1200" dirty="0" smtClean="0">
                <a:solidFill>
                  <a:schemeClr val="tx1"/>
                </a:solidFill>
              </a:rPr>
              <a:t>First of all, </a:t>
            </a:r>
            <a:r>
              <a:rPr lang="en-US" i="1" kern="1200" dirty="0" smtClean="0">
                <a:solidFill>
                  <a:schemeClr val="tx1"/>
                </a:solidFill>
              </a:rPr>
              <a:t>there are laws</a:t>
            </a:r>
            <a:r>
              <a:rPr lang="en-US" kern="1200" dirty="0" smtClean="0">
                <a:solidFill>
                  <a:schemeClr val="tx1"/>
                </a:solidFill>
              </a:rPr>
              <a:t> that deal with murderers, rapists, and others who commit violent acts. </a:t>
            </a:r>
            <a:r>
              <a:rPr lang="en-US" b="1" kern="1200" dirty="0" smtClean="0">
                <a:solidFill>
                  <a:schemeClr val="tx1"/>
                </a:solidFill>
              </a:rPr>
              <a:t>Reporting these offenses to the authorities should be a first step in moving toward the possibility of forgiveness</a:t>
            </a:r>
            <a:r>
              <a:rPr lang="en-US" kern="1200" dirty="0" smtClean="0">
                <a:solidFill>
                  <a:schemeClr val="tx1"/>
                </a:solidFill>
              </a:rPr>
              <a:t>. My decision to forgive does not mean that justice should not be carried out according to the laws of my country. As Christians we believe that we are to render to Caesar what is Caesar’s and to God, what is God’s (see Mark 12:17). In other words, human governments are to be respected because they are set up to protect the people they govern. Governments may be corrupt and refuse to fulfill their God-given privileges, but generally the judicial system of a country is there to protect the innocent. If I, as a taxpayer, fulfill my duty in paying taxes, I should expect my government to protect me from those who would do me harm. </a:t>
            </a:r>
          </a:p>
          <a:p>
            <a:pPr marL="228600" indent="-228600">
              <a:lnSpc>
                <a:spcPct val="120000"/>
              </a:lnSpc>
              <a:buFont typeface="+mj-lt"/>
              <a:buAutoNum type="arabicPeriod"/>
            </a:pPr>
            <a:endParaRPr lang="en-US" kern="1200" dirty="0" smtClean="0">
              <a:solidFill>
                <a:schemeClr val="tx1"/>
              </a:solidFill>
            </a:endParaRPr>
          </a:p>
          <a:p>
            <a:pPr marL="228600" indent="-228600">
              <a:lnSpc>
                <a:spcPct val="120000"/>
              </a:lnSpc>
              <a:buFont typeface="+mj-lt"/>
              <a:buAutoNum type="arabicPeriod"/>
            </a:pPr>
            <a:r>
              <a:rPr lang="en-US" kern="1200" dirty="0" smtClean="0">
                <a:solidFill>
                  <a:schemeClr val="tx1"/>
                </a:solidFill>
              </a:rPr>
              <a:t>Assuming that the wrongdoer has received justice according to the laws of the nation, and you are the victim, you can begin the R.E.A.C.H. process by </a:t>
            </a:r>
            <a:r>
              <a:rPr lang="en-US" b="1" kern="1200" dirty="0" smtClean="0">
                <a:solidFill>
                  <a:schemeClr val="tx1"/>
                </a:solidFill>
              </a:rPr>
              <a:t>recalling </a:t>
            </a:r>
            <a:r>
              <a:rPr lang="en-US" kern="1200" dirty="0" smtClean="0">
                <a:solidFill>
                  <a:schemeClr val="tx1"/>
                </a:solidFill>
              </a:rPr>
              <a:t>the crime committed against you. It is important to give yourself enough time to process how this crime affected you. Offering forgiveness too soon will leave you feeling doubly betrayed by the same perpetrator! </a:t>
            </a:r>
            <a:r>
              <a:rPr lang="en-US" i="1" kern="1200" dirty="0" smtClean="0">
                <a:solidFill>
                  <a:schemeClr val="tx1"/>
                </a:solidFill>
              </a:rPr>
              <a:t>This process of recalling can be carried out by writing out the facts and feelings of the offense</a:t>
            </a:r>
            <a:r>
              <a:rPr lang="en-US" kern="1200" dirty="0" smtClean="0">
                <a:solidFill>
                  <a:schemeClr val="tx1"/>
                </a:solidFill>
              </a:rPr>
              <a:t>. Putting these elements of the offense in writing is a form of externalizing it and looking at it objectively. This opportunity for objectivity is important in order to help you move to the next phase of R.E.A.C.H., since it serves to “explain” and make sense of what happened to you. The need for “making sense” out of a senseless crime is very great in the injured party, particularly in the days and weeks soon after the hurtful event.</a:t>
            </a:r>
            <a:endParaRPr lang="en-US" dirty="0" smtClean="0"/>
          </a:p>
          <a:p>
            <a:pPr marL="228600" indent="-228600">
              <a:lnSpc>
                <a:spcPct val="120000"/>
              </a:lnSpc>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16</a:t>
            </a:fld>
            <a:endParaRPr lang="en-US" dirty="0"/>
          </a:p>
        </p:txBody>
      </p:sp>
    </p:spTree>
    <p:extLst>
      <p:ext uri="{BB962C8B-B14F-4D97-AF65-F5344CB8AC3E}">
        <p14:creationId xmlns:p14="http://schemas.microsoft.com/office/powerpoint/2010/main" val="295159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438400"/>
            <a:ext cx="5867400" cy="6019800"/>
          </a:xfrm>
        </p:spPr>
        <p:txBody>
          <a:bodyPr>
            <a:noAutofit/>
          </a:bodyPr>
          <a:lstStyle/>
          <a:p>
            <a:pPr marL="0" lvl="0" indent="0">
              <a:lnSpc>
                <a:spcPct val="120000"/>
              </a:lnSpc>
              <a:buFont typeface="+mj-lt"/>
              <a:buNone/>
            </a:pPr>
            <a:r>
              <a:rPr lang="en-US" b="1" kern="1200" dirty="0" smtClean="0">
                <a:solidFill>
                  <a:schemeClr val="tx1"/>
                </a:solidFill>
              </a:rPr>
              <a:t>3. Reframing</a:t>
            </a:r>
            <a:r>
              <a:rPr lang="en-US" kern="1200" dirty="0" smtClean="0">
                <a:solidFill>
                  <a:schemeClr val="tx1"/>
                </a:solidFill>
              </a:rPr>
              <a:t> the perpetrator of the crime through the reasoning of </a:t>
            </a:r>
            <a:r>
              <a:rPr lang="en-US" b="1" kern="1200" dirty="0" smtClean="0">
                <a:solidFill>
                  <a:schemeClr val="tx1"/>
                </a:solidFill>
              </a:rPr>
              <a:t>empathy </a:t>
            </a:r>
            <a:r>
              <a:rPr lang="en-US" kern="1200" dirty="0" smtClean="0">
                <a:solidFill>
                  <a:schemeClr val="tx1"/>
                </a:solidFill>
              </a:rPr>
              <a:t>will go far in helping you to rid your mind and heart of feelings of outrage and anger. The most useful strategy for reframing is attempting to see the offender </a:t>
            </a:r>
            <a:r>
              <a:rPr lang="en-US" i="1" kern="1200" dirty="0" smtClean="0">
                <a:solidFill>
                  <a:schemeClr val="tx1"/>
                </a:solidFill>
              </a:rPr>
              <a:t>as a vulnerable child</a:t>
            </a:r>
            <a:r>
              <a:rPr lang="en-US" kern="1200" dirty="0" smtClean="0">
                <a:solidFill>
                  <a:schemeClr val="tx1"/>
                </a:solidFill>
              </a:rPr>
              <a:t>. Either through information gathered from authorities or simply from your imagination, you can picture the offender as the victimized child of an abusive father or mother or both, deprived of opportunities to enjoy the pleasures of parental protection and love or to access an education to prepare him or her for life. You can imagine the anger building up in this child who is regularly beaten or abandoned, and this child acting out that anger in hurtful ways toward others. </a:t>
            </a:r>
          </a:p>
          <a:p>
            <a:pPr marL="0" lvl="0" indent="0">
              <a:lnSpc>
                <a:spcPct val="120000"/>
              </a:lnSpc>
              <a:buFont typeface="+mj-lt"/>
              <a:buNone/>
            </a:pPr>
            <a:r>
              <a:rPr lang="en-US" kern="1200" dirty="0" smtClean="0">
                <a:solidFill>
                  <a:schemeClr val="tx1"/>
                </a:solidFill>
              </a:rPr>
              <a:t> </a:t>
            </a:r>
          </a:p>
          <a:p>
            <a:pPr marL="0" indent="0">
              <a:lnSpc>
                <a:spcPct val="120000"/>
              </a:lnSpc>
              <a:buFont typeface="+mj-lt"/>
              <a:buNone/>
            </a:pPr>
            <a:r>
              <a:rPr lang="en-US" kern="1200" dirty="0" smtClean="0">
                <a:solidFill>
                  <a:schemeClr val="tx1"/>
                </a:solidFill>
              </a:rPr>
              <a:t>If you enjoyed a “privileged” upbringing, with loving parents, a network of supportive family and friends, access to a church family, and an education that has prepared you for a fruitful career, you might compare your life with the offender’s. In this process you are </a:t>
            </a:r>
            <a:r>
              <a:rPr lang="en-US" i="1" kern="1200" dirty="0" smtClean="0">
                <a:solidFill>
                  <a:schemeClr val="tx1"/>
                </a:solidFill>
              </a:rPr>
              <a:t>not justifying</a:t>
            </a:r>
            <a:r>
              <a:rPr lang="en-US" kern="1200" dirty="0" smtClean="0">
                <a:solidFill>
                  <a:schemeClr val="tx1"/>
                </a:solidFill>
              </a:rPr>
              <a:t> what this person did to you, but rather </a:t>
            </a:r>
            <a:r>
              <a:rPr lang="en-US" i="1" kern="1200" dirty="0" smtClean="0">
                <a:solidFill>
                  <a:schemeClr val="tx1"/>
                </a:solidFill>
              </a:rPr>
              <a:t>attempting to walk in his/her shoes</a:t>
            </a:r>
            <a:r>
              <a:rPr lang="en-US" kern="1200" dirty="0" smtClean="0">
                <a:solidFill>
                  <a:schemeClr val="tx1"/>
                </a:solidFill>
              </a:rPr>
              <a:t> and imagine how you would have reacted had your parents been abusive and denied you a life of opportunity. It must always be clear in your mind that you are not trying to explain away what this person did, but rather empathize and through this process of empathy, see this person no longer as a unilateral “monster,” but as a multifaceted and complicated human being, him or herself a victim. </a:t>
            </a:r>
          </a:p>
          <a:p>
            <a:pPr marL="0" indent="0">
              <a:lnSpc>
                <a:spcPct val="120000"/>
              </a:lnSpc>
              <a:buFont typeface="+mj-lt"/>
              <a:buNone/>
            </a:pPr>
            <a:endParaRPr lang="en-US" kern="1200" dirty="0" smtClean="0">
              <a:solidFill>
                <a:schemeClr val="tx1"/>
              </a:solidFill>
            </a:endParaRPr>
          </a:p>
          <a:p>
            <a:pPr marL="0" lvl="0" indent="0">
              <a:lnSpc>
                <a:spcPct val="120000"/>
              </a:lnSpc>
              <a:buFont typeface="+mj-lt"/>
              <a:buNone/>
            </a:pPr>
            <a:r>
              <a:rPr lang="en-US" b="1" dirty="0" smtClean="0"/>
              <a:t>4. </a:t>
            </a:r>
            <a:r>
              <a:rPr lang="en-US" kern="1200" dirty="0" smtClean="0">
                <a:solidFill>
                  <a:schemeClr val="tx1"/>
                </a:solidFill>
              </a:rPr>
              <a:t>Once you feel comfortable with the new picture you have of the perpetrator, you can now decide when you will give him/her the</a:t>
            </a:r>
            <a:r>
              <a:rPr lang="en-US" b="1" kern="1200" dirty="0" smtClean="0">
                <a:solidFill>
                  <a:schemeClr val="tx1"/>
                </a:solidFill>
              </a:rPr>
              <a:t> gift of forgiveness</a:t>
            </a:r>
            <a:r>
              <a:rPr lang="en-US" kern="1200" dirty="0" smtClean="0">
                <a:solidFill>
                  <a:schemeClr val="tx1"/>
                </a:solidFill>
              </a:rPr>
              <a:t>. With the new view of the offender in mind and understanding that your forgiveness does not in any way justify what s/he did, you </a:t>
            </a:r>
            <a:r>
              <a:rPr lang="en-US" i="1" kern="1200" dirty="0" smtClean="0">
                <a:solidFill>
                  <a:schemeClr val="tx1"/>
                </a:solidFill>
              </a:rPr>
              <a:t>choose</a:t>
            </a:r>
            <a:r>
              <a:rPr lang="en-US" kern="1200" dirty="0" smtClean="0">
                <a:solidFill>
                  <a:schemeClr val="tx1"/>
                </a:solidFill>
              </a:rPr>
              <a:t> to offer this person the olive branch of forgiveness. No one can force you to do this—it must come deeply and sincerely from your own free will, if it is going to be of any use to you or to your offender. An insincere or obligatory “forgiveness” will not do! In fact, it can leave deeper scars in you as well as the offender than if you had never offered your forgiveness. Such “forgiveness” will leave both of you diminished.</a:t>
            </a:r>
          </a:p>
          <a:p>
            <a:pPr marL="228600" indent="-228600">
              <a:lnSpc>
                <a:spcPct val="120000"/>
              </a:lnSpc>
              <a:buFont typeface="+mj-lt"/>
              <a:buAutoNum type="arabicPeriod"/>
            </a:pPr>
            <a:endParaRPr lang="en-US" dirty="0" smtClean="0"/>
          </a:p>
          <a:p>
            <a:pPr marL="228600" indent="-228600">
              <a:lnSpc>
                <a:spcPct val="120000"/>
              </a:lnSpc>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533400" y="2514600"/>
            <a:ext cx="5867400" cy="6019800"/>
          </a:xfrm>
        </p:spPr>
        <p:txBody>
          <a:bodyPr>
            <a:normAutofit lnSpcReduction="10000"/>
          </a:bodyPr>
          <a:lstStyle/>
          <a:p>
            <a:pPr lvl="0">
              <a:lnSpc>
                <a:spcPct val="110000"/>
              </a:lnSpc>
            </a:pPr>
            <a:r>
              <a:rPr lang="en-US" sz="1200" kern="1200" dirty="0" smtClean="0">
                <a:solidFill>
                  <a:schemeClr val="tx1"/>
                </a:solidFill>
                <a:latin typeface="+mn-lt"/>
                <a:ea typeface="+mn-ea"/>
                <a:cs typeface="+mn-cs"/>
              </a:rPr>
              <a:t>5. Once you have offered forgiveness to your offender, you have initiated the “forgiveness journey.” The decision to forgive happens as a result of a choice you made, but now you have to live with that choice! Therefore, </a:t>
            </a:r>
            <a:r>
              <a:rPr lang="en-US" sz="1200" b="1" kern="1200" dirty="0" smtClean="0">
                <a:solidFill>
                  <a:schemeClr val="tx1"/>
                </a:solidFill>
                <a:latin typeface="+mn-lt"/>
                <a:ea typeface="+mn-ea"/>
                <a:cs typeface="+mn-cs"/>
              </a:rPr>
              <a:t>forgiveness is both a one-time decision and a lifetime of commitment to keeping the forgiveness promise</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Ken Sande, author of </a:t>
            </a:r>
            <a:r>
              <a:rPr lang="en-US" sz="1200" i="1" kern="1200" dirty="0" smtClean="0">
                <a:solidFill>
                  <a:schemeClr val="tx1"/>
                </a:solidFill>
                <a:latin typeface="+mn-lt"/>
                <a:ea typeface="+mn-ea"/>
                <a:cs typeface="+mn-cs"/>
              </a:rPr>
              <a:t>The Peacemaker</a:t>
            </a:r>
            <a:r>
              <a:rPr lang="en-US" sz="1200" kern="1200" dirty="0" smtClean="0">
                <a:solidFill>
                  <a:schemeClr val="tx1"/>
                </a:solidFill>
                <a:latin typeface="+mn-lt"/>
                <a:ea typeface="+mn-ea"/>
                <a:cs typeface="+mn-cs"/>
              </a:rPr>
              <a:t> and founder of a Christian organization that uses Christian principles to intervene in conflict resolution, gives the following four components of the forgiveness promise: 1) I will not dwell on this incident. 2) I will not bring up this incident again and use it against you. 3) I will not talk to others about this incident. and 4) I will not allow this incident to stand between us or to hinder our personal relationship. </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How this promise functions in the context of a heinous crime is best illustrated in the experience of Mr. Azim Khamisa.  His son Tariq, a promising young college student who was delivering pizza that fateful summer in 1995 to earn money to pay for his studies, was shot and killed by Tony Hicks, the 14-year-old gang-member grandson of Ples Felix, a hard-working grandfather who had taken on the raising of this boy when the boy’s parents had abandoned him.  After some time had passed, Mr. Khamisa approached Mr. Felix to let him know that he had forgiven Tony and to invite Mr. Felix to join his efforts to address teen violence. Since that initial meeting, the two men have shared their story with thousands of elementary and middle school children across the nation.  </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Mr. Khamisa has taken a tragedy and transformed it into an opportunity for service to others. He and Mr. Felix are not dwelling on the incident, but using it as a springboard to educate other young people on the importance of using peaceful means to resolve their conflicts. Nor has he used the death of his dear son to work against Tony Hicks and his grandfather, but rather to demonstrate uncommon love and compassion toward them in the face of a terrible crime. When they talk about the incident, it is only as a means of engaging the attention of youth who otherwise would not give the topic of youth violence any importance. And, finally, Mr. Khamisa has used what could have easily alienated him from his son’s murderer as an opportunity to build a personal relationship between his family and that of Ples Felix, including and especially, Tony. </a:t>
            </a: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81400"/>
            <a:ext cx="5486400" cy="4876800"/>
          </a:xfrm>
        </p:spPr>
        <p:txBody>
          <a:bodyPr>
            <a:normAutofit/>
          </a:bodyPr>
          <a:lstStyle/>
          <a:p>
            <a:pPr lvl="0">
              <a:lnSpc>
                <a:spcPct val="110000"/>
              </a:lnSpc>
            </a:pPr>
            <a:r>
              <a:rPr lang="en-US" kern="1200" dirty="0" smtClean="0">
                <a:solidFill>
                  <a:schemeClr val="tx1"/>
                </a:solidFill>
                <a:latin typeface="+mn-lt"/>
                <a:ea typeface="+mn-ea"/>
                <a:cs typeface="+mn-cs"/>
              </a:rPr>
              <a:t>6. Making a commitment to forgiveness carries with it </a:t>
            </a:r>
            <a:r>
              <a:rPr lang="en-US" b="1" kern="1200" dirty="0" smtClean="0">
                <a:solidFill>
                  <a:schemeClr val="tx1"/>
                </a:solidFill>
                <a:latin typeface="+mn-lt"/>
                <a:ea typeface="+mn-ea"/>
                <a:cs typeface="+mn-cs"/>
              </a:rPr>
              <a:t>a price of re-commitment on a daily basis</a:t>
            </a:r>
            <a:r>
              <a:rPr lang="en-US" kern="1200" dirty="0" smtClean="0">
                <a:solidFill>
                  <a:schemeClr val="tx1"/>
                </a:solidFill>
                <a:latin typeface="+mn-lt"/>
                <a:ea typeface="+mn-ea"/>
                <a:cs typeface="+mn-cs"/>
              </a:rPr>
              <a:t>. Holding on to the promise of forgiveness </a:t>
            </a:r>
            <a:r>
              <a:rPr lang="en-US" i="1" kern="1200" dirty="0" smtClean="0">
                <a:solidFill>
                  <a:schemeClr val="tx1"/>
                </a:solidFill>
                <a:latin typeface="+mn-lt"/>
                <a:ea typeface="+mn-ea"/>
                <a:cs typeface="+mn-cs"/>
              </a:rPr>
              <a:t>will require spiritual strength and occasional battles with memories</a:t>
            </a:r>
            <a:r>
              <a:rPr lang="en-US" kern="1200" dirty="0" smtClean="0">
                <a:solidFill>
                  <a:schemeClr val="tx1"/>
                </a:solidFill>
                <a:latin typeface="+mn-lt"/>
                <a:ea typeface="+mn-ea"/>
                <a:cs typeface="+mn-cs"/>
              </a:rPr>
              <a:t> that will attempt to undermine your commitment. You will have good days and bad days; some days it will be easier than others, but in the end your commitment will bring healing and health to you, and who knows how many others will be blessed by your example and witness to the power of forgiveness!</a:t>
            </a:r>
          </a:p>
          <a:p>
            <a:pPr lvl="0">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It is on the daily forgiveness journey that </a:t>
            </a:r>
            <a:r>
              <a:rPr lang="en-US" b="1" kern="1200" dirty="0" smtClean="0">
                <a:solidFill>
                  <a:schemeClr val="tx1"/>
                </a:solidFill>
                <a:latin typeface="+mn-lt"/>
                <a:ea typeface="+mn-ea"/>
                <a:cs typeface="+mn-cs"/>
              </a:rPr>
              <a:t>prayer will serve you well.</a:t>
            </a:r>
            <a:r>
              <a:rPr lang="en-US" kern="1200" dirty="0" smtClean="0">
                <a:solidFill>
                  <a:schemeClr val="tx1"/>
                </a:solidFill>
                <a:latin typeface="+mn-lt"/>
                <a:ea typeface="+mn-ea"/>
                <a:cs typeface="+mn-cs"/>
              </a:rPr>
              <a:t> Particularly on those days when hurtful memories threaten to overwhelm you, go to God in prayer and ask for strength just for that day. Prayer will keep you from taking the slippery slope toward the past and keep you firmly rooted in the present. Being mindful in the present through prayer will give you certain victory over discouraging thoughts and revive hope in your spirit.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latin typeface="+mn-lt"/>
                <a:ea typeface="+mn-ea"/>
                <a:cs typeface="+mn-cs"/>
              </a:rPr>
              <a:t>Welcome to Part 2 of our seminar on “Forgiveness and your Health.” </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latin typeface="+mn-lt"/>
                <a:ea typeface="+mn-ea"/>
                <a:cs typeface="+mn-cs"/>
              </a:rPr>
              <a:t>In Part 1, we looked at the power of forgiveness and definitions of forgiveness. We are learning how to let go of past hurts and anger to focus on the future. We explored nine Biblical principles of forgiveness. In Part 2 of this seminar, we will consider three more principles, look at the R.E.A.C.H. approach, and grow in our ability to forgive. We will continue examining the Biblical principles of forgiveness by </a:t>
            </a:r>
            <a:r>
              <a:rPr lang="en-US" b="1" kern="1200" dirty="0" smtClean="0">
                <a:solidFill>
                  <a:schemeClr val="tx1"/>
                </a:solidFill>
                <a:latin typeface="+mn-lt"/>
                <a:ea typeface="+mn-ea"/>
                <a:cs typeface="+mn-cs"/>
              </a:rPr>
              <a:t>looking at principle number ten.</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i="1" kern="1200" dirty="0" smtClean="0">
                <a:solidFill>
                  <a:schemeClr val="tx1"/>
                </a:solidFill>
              </a:rPr>
              <a:t>So, how exactly do I go about giving and receiving forgiveness? How do I start if I’m the offender? The offended? Here are some suggestions for you to consider. The biblical model for conflict resolution for Christian believers can be found in Matthew 18:15-17. </a:t>
            </a:r>
            <a:r>
              <a:rPr lang="en-US" b="1" i="1" kern="1200" baseline="0" dirty="0" smtClean="0">
                <a:solidFill>
                  <a:schemeClr val="tx1"/>
                </a:solidFill>
              </a:rPr>
              <a:t> </a:t>
            </a:r>
            <a:r>
              <a:rPr lang="en-US" baseline="30000" dirty="0" smtClean="0"/>
              <a:t> </a:t>
            </a:r>
            <a:r>
              <a:rPr lang="en-US" dirty="0" smtClean="0"/>
              <a:t>“If your brother or sister sins, go and point out their fault, just between the two of you. If they listen to you, you have won them over. But if they will not listen, take one or two others along, so that ‘every matter may be established by the testimony of two or three witnesses.’</a:t>
            </a:r>
            <a:r>
              <a:rPr lang="en-US" baseline="30000" dirty="0" smtClean="0"/>
              <a:t> </a:t>
            </a:r>
            <a:r>
              <a:rPr lang="en-US" dirty="0" smtClean="0"/>
              <a:t>If they still refuse to listen, tell it to the church; and if they refuse to listen even to the church, treat them as you would a pagan or a tax collector.</a:t>
            </a:r>
            <a:r>
              <a:rPr lang="en-US" baseline="0" dirty="0" smtClean="0"/>
              <a:t> </a:t>
            </a:r>
            <a:r>
              <a:rPr lang="en-US" dirty="0" smtClean="0"/>
              <a:t>Matthew 18:15-17</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endParaRPr>
          </a:p>
          <a:p>
            <a:pPr>
              <a:lnSpc>
                <a:spcPct val="110000"/>
              </a:lnSpc>
            </a:pPr>
            <a:endParaRPr lang="en-US" sz="1050"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en-US" b="1" kern="1200" dirty="0" smtClean="0">
                <a:solidFill>
                  <a:schemeClr val="tx1"/>
                </a:solidFill>
              </a:rPr>
              <a:t>WHAT IF I’M THE OFFENDER?</a:t>
            </a:r>
          </a:p>
          <a:p>
            <a:pPr>
              <a:lnSpc>
                <a:spcPct val="120000"/>
              </a:lnSpc>
            </a:pPr>
            <a:endParaRPr lang="en-US" kern="1200" dirty="0" smtClean="0">
              <a:solidFill>
                <a:schemeClr val="tx1"/>
              </a:solidFill>
            </a:endParaRPr>
          </a:p>
          <a:p>
            <a:pPr marL="463550" lvl="0" indent="-225425">
              <a:lnSpc>
                <a:spcPct val="120000"/>
              </a:lnSpc>
              <a:buFont typeface="+mj-lt"/>
              <a:buAutoNum type="arabicPeriod"/>
              <a:tabLst>
                <a:tab pos="569913" algn="l"/>
              </a:tabLst>
            </a:pPr>
            <a:r>
              <a:rPr lang="en-US" kern="1200" dirty="0" smtClean="0">
                <a:solidFill>
                  <a:schemeClr val="tx1"/>
                </a:solidFill>
              </a:rPr>
              <a:t>If you’re the offender, you should go to the person you have hurt and ask them to forgive you. </a:t>
            </a:r>
          </a:p>
          <a:p>
            <a:pPr marL="463550" lvl="0" indent="-225425">
              <a:lnSpc>
                <a:spcPct val="120000"/>
              </a:lnSpc>
              <a:buFont typeface="+mj-lt"/>
              <a:buAutoNum type="arabicPeriod"/>
              <a:tabLst>
                <a:tab pos="569913" algn="l"/>
              </a:tabLst>
            </a:pPr>
            <a:r>
              <a:rPr lang="en-US" kern="1200" dirty="0" smtClean="0">
                <a:solidFill>
                  <a:schemeClr val="tx1"/>
                </a:solidFill>
              </a:rPr>
              <a:t>You must do so without offering excuses. An apology that is loaded with excuses can do more harm than no apology at all because it indicates that, in fact, you are not sorry, but rather justifying your actions.</a:t>
            </a:r>
          </a:p>
          <a:p>
            <a:pPr marL="463550" lvl="0" indent="-225425">
              <a:lnSpc>
                <a:spcPct val="120000"/>
              </a:lnSpc>
              <a:buFont typeface="+mj-lt"/>
              <a:buAutoNum type="arabicPeriod"/>
              <a:tabLst>
                <a:tab pos="569913" algn="l"/>
              </a:tabLst>
            </a:pPr>
            <a:r>
              <a:rPr lang="en-US" kern="1200" dirty="0" smtClean="0">
                <a:solidFill>
                  <a:schemeClr val="tx1"/>
                </a:solidFill>
              </a:rPr>
              <a:t>If the person you have offended accepts your apology, you have gained a friend. If the person does not accept your apology, you are no longer obligated to do anything more than continue to love this person. </a:t>
            </a:r>
            <a:r>
              <a:rPr lang="en-US" i="1" kern="1200" dirty="0" smtClean="0">
                <a:solidFill>
                  <a:schemeClr val="tx1"/>
                </a:solidFill>
              </a:rPr>
              <a:t>This does not mean you must continue to live with a person who is taking advantage of your forgiveness to do you harm</a:t>
            </a:r>
            <a:r>
              <a:rPr lang="en-US" kern="1200" dirty="0" smtClean="0">
                <a:solidFill>
                  <a:schemeClr val="tx1"/>
                </a:solidFill>
              </a:rPr>
              <a:t>. You can forgive while keeping your distance. In the case of married couples, the 	Seventh-day Adventist Church allows for legal separation not only for infidelity, but for domestic violence (see the </a:t>
            </a:r>
            <a:r>
              <a:rPr lang="en-US" i="1" kern="1200" dirty="0" smtClean="0">
                <a:solidFill>
                  <a:schemeClr val="tx1"/>
                </a:solidFill>
              </a:rPr>
              <a:t>Seventh-day Adventist Manual,</a:t>
            </a:r>
            <a:r>
              <a:rPr lang="en-US" kern="1200" dirty="0" smtClean="0">
                <a:solidFill>
                  <a:schemeClr val="tx1"/>
                </a:solidFill>
              </a:rPr>
              <a:t> revised 2010, page 153, #6 and #7). If your offender has indicated by word and actions that they do not want to have an honorable relationship with you, you must accept their decision not to have a relationship with you. It is what God does with unrepentant sinners—He accepts </a:t>
            </a:r>
            <a:r>
              <a:rPr lang="en-US" i="1" kern="1200" dirty="0" smtClean="0">
                <a:solidFill>
                  <a:schemeClr val="tx1"/>
                </a:solidFill>
              </a:rPr>
              <a:t>their </a:t>
            </a:r>
            <a:r>
              <a:rPr lang="en-US" kern="1200" dirty="0" smtClean="0">
                <a:solidFill>
                  <a:schemeClr val="tx1"/>
                </a:solidFill>
              </a:rPr>
              <a:t>decision not to have a relationship with Him.</a:t>
            </a:r>
          </a:p>
          <a:p>
            <a:pPr marL="463550" lvl="0" indent="-225425">
              <a:lnSpc>
                <a:spcPct val="120000"/>
              </a:lnSpc>
              <a:buFont typeface="+mj-lt"/>
              <a:buAutoNum type="arabicPeriod"/>
              <a:tabLst>
                <a:tab pos="569913" algn="l"/>
              </a:tabLst>
            </a:pPr>
            <a:r>
              <a:rPr lang="en-US" kern="1200" dirty="0" smtClean="0">
                <a:solidFill>
                  <a:schemeClr val="tx1"/>
                </a:solidFill>
              </a:rPr>
              <a:t>Pray for this person, asking God to soften their hearts and make them realize their very salvation is at risk for their unwillingness to extend forgiveness to you, even when God has extended forgiveness to them. </a:t>
            </a:r>
            <a:r>
              <a:rPr lang="en-US" b="1" kern="1200" dirty="0" smtClean="0">
                <a:solidFill>
                  <a:schemeClr val="tx1"/>
                </a:solidFill>
              </a:rPr>
              <a:t>As Christians and as “the forgiven,” forgiveness is a command, not a suggestion! </a:t>
            </a:r>
            <a:endParaRPr lang="en-US" kern="1200" dirty="0" smtClean="0">
              <a:solidFill>
                <a:schemeClr val="tx1"/>
              </a:solidFill>
            </a:endParaRPr>
          </a:p>
          <a:p>
            <a:pPr>
              <a:lnSpc>
                <a:spcPct val="120000"/>
              </a:lnSpc>
            </a:pPr>
            <a:endParaRPr lang="en-US"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WHAT IF I’M THE OFFENDED?</a:t>
            </a:r>
          </a:p>
          <a:p>
            <a:pPr>
              <a:lnSpc>
                <a:spcPct val="110000"/>
              </a:lnSpc>
            </a:pPr>
            <a:endParaRPr lang="en-US" kern="1200" dirty="0" smtClean="0">
              <a:solidFill>
                <a:schemeClr val="tx1"/>
              </a:solidFill>
              <a:latin typeface="+mn-lt"/>
              <a:ea typeface="+mn-ea"/>
              <a:cs typeface="+mn-cs"/>
            </a:endParaRPr>
          </a:p>
          <a:p>
            <a:pPr marL="342900" lvl="0" indent="-342900">
              <a:lnSpc>
                <a:spcPct val="110000"/>
              </a:lnSpc>
              <a:buFont typeface="+mj-lt"/>
              <a:buAutoNum type="arabicPeriod"/>
            </a:pPr>
            <a:r>
              <a:rPr lang="en-US" kern="1200" dirty="0" smtClean="0">
                <a:solidFill>
                  <a:schemeClr val="tx1"/>
                </a:solidFill>
                <a:latin typeface="+mn-lt"/>
                <a:ea typeface="+mn-ea"/>
                <a:cs typeface="+mn-cs"/>
              </a:rPr>
              <a:t>You can go to your offender and engage him/her in a </a:t>
            </a:r>
            <a:r>
              <a:rPr lang="en-US" b="1" kern="1200" dirty="0" smtClean="0">
                <a:solidFill>
                  <a:schemeClr val="tx1"/>
                </a:solidFill>
                <a:latin typeface="+mn-lt"/>
                <a:ea typeface="+mn-ea"/>
                <a:cs typeface="+mn-cs"/>
              </a:rPr>
              <a:t>“confrontation conversation.”</a:t>
            </a:r>
            <a:r>
              <a:rPr lang="en-US" kern="1200" dirty="0" smtClean="0">
                <a:solidFill>
                  <a:schemeClr val="tx1"/>
                </a:solidFill>
                <a:latin typeface="+mn-lt"/>
                <a:ea typeface="+mn-ea"/>
                <a:cs typeface="+mn-cs"/>
              </a:rPr>
              <a:t> This can be done at a neutral place where both of you will feel “safe” in opening your hearts to one another.  You can attempt to extract an apology from the offender, but don’t go into this encounter </a:t>
            </a:r>
            <a:r>
              <a:rPr lang="en-US" i="1" kern="1200" dirty="0" smtClean="0">
                <a:solidFill>
                  <a:schemeClr val="tx1"/>
                </a:solidFill>
                <a:latin typeface="+mn-lt"/>
                <a:ea typeface="+mn-ea"/>
                <a:cs typeface="+mn-cs"/>
              </a:rPr>
              <a:t>expecting</a:t>
            </a:r>
            <a:r>
              <a:rPr lang="en-US" kern="1200" dirty="0" smtClean="0">
                <a:solidFill>
                  <a:schemeClr val="tx1"/>
                </a:solidFill>
                <a:latin typeface="+mn-lt"/>
                <a:ea typeface="+mn-ea"/>
                <a:cs typeface="+mn-cs"/>
              </a:rPr>
              <a:t> one. In this conversation, you can gently make the offender aware of how s/he offended you. </a:t>
            </a:r>
            <a:r>
              <a:rPr lang="en-US" i="1" kern="1200" dirty="0" smtClean="0">
                <a:solidFill>
                  <a:schemeClr val="tx1"/>
                </a:solidFill>
                <a:latin typeface="+mn-lt"/>
                <a:ea typeface="+mn-ea"/>
                <a:cs typeface="+mn-cs"/>
              </a:rPr>
              <a:t>Their reaction can vary from immediate contrition to personal attacks on you (verbal or even physical).</a:t>
            </a:r>
            <a:r>
              <a:rPr lang="en-US" kern="1200" dirty="0" smtClean="0">
                <a:solidFill>
                  <a:schemeClr val="tx1"/>
                </a:solidFill>
                <a:latin typeface="+mn-lt"/>
                <a:ea typeface="+mn-ea"/>
                <a:cs typeface="+mn-cs"/>
              </a:rPr>
              <a:t> For that reason, if you believe that it is not safe to confront the offender by yourself, seek a trusted friend or church leader to accompany you to this encounter. </a:t>
            </a:r>
          </a:p>
          <a:p>
            <a:pPr lvl="0">
              <a:lnSpc>
                <a:spcPct val="110000"/>
              </a:lnSpc>
            </a:pPr>
            <a:endParaRPr lang="en-US" kern="1200" dirty="0" smtClean="0">
              <a:solidFill>
                <a:schemeClr val="tx1"/>
              </a:solidFill>
              <a:latin typeface="+mn-lt"/>
              <a:ea typeface="+mn-ea"/>
              <a:cs typeface="+mn-cs"/>
            </a:endParaRPr>
          </a:p>
          <a:p>
            <a:pPr lvl="0">
              <a:lnSpc>
                <a:spcPct val="110000"/>
              </a:lnSpc>
            </a:pPr>
            <a:r>
              <a:rPr lang="en-US" kern="1200" dirty="0" smtClean="0">
                <a:solidFill>
                  <a:schemeClr val="tx1"/>
                </a:solidFill>
                <a:latin typeface="+mn-lt"/>
                <a:ea typeface="+mn-ea"/>
                <a:cs typeface="+mn-cs"/>
              </a:rPr>
              <a:t>The biblical principle of going directly to the offender is a means of not only making them aware of their wrongdoing, but also letting them know that others are aware of their wrong behavior. Often removing the “secret” about what is going on in the private sphere of your relationship bringing it into the “public” sphere, where others are aware of the unacceptable behavior, will be enough to change the offender’s behavior toward you. In other cases, it may not be enough.</a:t>
            </a:r>
          </a:p>
        </p:txBody>
      </p:sp>
      <p:sp>
        <p:nvSpPr>
          <p:cNvPr id="4" name="Slide Number Placeholder 3"/>
          <p:cNvSpPr>
            <a:spLocks noGrp="1"/>
          </p:cNvSpPr>
          <p:nvPr>
            <p:ph type="sldNum" sz="quarter" idx="10"/>
          </p:nvPr>
        </p:nvSpPr>
        <p:spPr/>
        <p:txBody>
          <a:bodyPr/>
          <a:lstStyle/>
          <a:p>
            <a:fld id="{FD1A2A01-34C5-4D15-9D06-5A1BE2EB892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marL="0" lvl="0" indent="0">
              <a:lnSpc>
                <a:spcPct val="120000"/>
              </a:lnSpc>
              <a:buFont typeface="+mj-lt"/>
              <a:buNone/>
            </a:pPr>
            <a:r>
              <a:rPr lang="en-US" b="1" kern="1200" dirty="0" smtClean="0">
                <a:solidFill>
                  <a:schemeClr val="tx1"/>
                </a:solidFill>
              </a:rPr>
              <a:t>2.   Amber’s story:</a:t>
            </a:r>
            <a:r>
              <a:rPr lang="en-US" kern="1200" dirty="0" smtClean="0">
                <a:solidFill>
                  <a:schemeClr val="tx1"/>
                </a:solidFill>
              </a:rPr>
              <a:t> Jay and Amber had been married for five years when Jay began to behave aggressively toward his wife. It seemed there was nothing that she could do right, and any little perceived misstep on her part set off a series of abusive behaviors. As a Christian, Amber felt she had to put up with the pushing, slapping, and verbal insults and “forgive” him. But as time passed she began feeling profound resentment against him for the contrast between his public persona and his private behavior. In church, he was a model of Christian words and actions; at home he was a completely different person. </a:t>
            </a:r>
          </a:p>
          <a:p>
            <a:pPr lvl="0">
              <a:lnSpc>
                <a:spcPct val="120000"/>
              </a:lnSpc>
            </a:pPr>
            <a:endParaRPr lang="en-US" kern="1200" dirty="0" smtClean="0">
              <a:solidFill>
                <a:schemeClr val="tx1"/>
              </a:solidFill>
            </a:endParaRPr>
          </a:p>
          <a:p>
            <a:pPr>
              <a:lnSpc>
                <a:spcPct val="120000"/>
              </a:lnSpc>
            </a:pPr>
            <a:r>
              <a:rPr lang="en-US" kern="1200" dirty="0" smtClean="0">
                <a:solidFill>
                  <a:schemeClr val="tx1"/>
                </a:solidFill>
              </a:rPr>
              <a:t>One day, finally having had enough, Amber decided to confront him about his hurtful behavior. She prepared a nice meal of his favorite foods and began bringing the conversation around to the problem. As she did so, she noticed his face and lips tightening until he suddenly stood up and threw a cup of hot tea at her, barely missing her face. It was at this point that Amber decided to go to a trusted friend whom Jay also respected and tell him and his wife about her situation at home. The friend advised her to go to their pastor who was also a professional therapist. She did so and with the abuse now out in the open and Jay having accepted to counsel with the pastor, things began to improve at home. Eventually Jay agreed to take medication for his depression and they were able to preserve their marriage.</a:t>
            </a:r>
          </a:p>
          <a:p>
            <a:pPr>
              <a:lnSpc>
                <a:spcPct val="120000"/>
              </a:lnSpc>
            </a:pPr>
            <a:endParaRPr lang="en-US" dirty="0" smtClean="0"/>
          </a:p>
          <a:p>
            <a:pPr>
              <a:lnSpc>
                <a:spcPct val="120000"/>
              </a:lnSpc>
            </a:pPr>
            <a:endParaRPr lang="en-US"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lvl="0">
              <a:lnSpc>
                <a:spcPct val="110000"/>
              </a:lnSpc>
            </a:pPr>
            <a:r>
              <a:rPr lang="en-US" kern="1200" dirty="0" smtClean="0">
                <a:solidFill>
                  <a:schemeClr val="tx1"/>
                </a:solidFill>
                <a:latin typeface="+mn-lt"/>
                <a:ea typeface="+mn-ea"/>
                <a:cs typeface="+mn-cs"/>
              </a:rPr>
              <a:t>3. Setting new rules for the relationship. If it seems prudent to continue in a relationship after the hurtful events, it is important to set new rules for the relationship</a:t>
            </a:r>
            <a:r>
              <a:rPr lang="en-US" b="1" kern="1200" dirty="0" smtClean="0">
                <a:solidFill>
                  <a:schemeClr val="tx1"/>
                </a:solidFill>
                <a:latin typeface="+mn-lt"/>
                <a:ea typeface="+mn-ea"/>
                <a:cs typeface="+mn-cs"/>
              </a:rPr>
              <a:t>. Setting “boundaries” is important so that each person understands what s/he can or cannot do. </a:t>
            </a:r>
            <a:r>
              <a:rPr lang="en-US" kern="1200" dirty="0" smtClean="0">
                <a:solidFill>
                  <a:schemeClr val="tx1"/>
                </a:solidFill>
                <a:latin typeface="+mn-lt"/>
                <a:ea typeface="+mn-ea"/>
                <a:cs typeface="+mn-cs"/>
              </a:rPr>
              <a:t>Even if the relationship cannot continue, it is important for both parties to understand boundaries.</a:t>
            </a:r>
          </a:p>
          <a:p>
            <a:pPr lvl="0">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sz="1200" kern="1200" dirty="0" smtClean="0">
                <a:solidFill>
                  <a:schemeClr val="tx1"/>
                </a:solidFill>
                <a:latin typeface="+mn-lt"/>
                <a:ea typeface="+mn-ea"/>
                <a:cs typeface="+mn-cs"/>
              </a:rPr>
              <a:t>4. It is also important to know when to call on the intervention of civil authorities. In cases where the life of the mother and/or children is in danger, civil authorities can be called in to remove the abuser or the abused from the home. </a:t>
            </a:r>
            <a:r>
              <a:rPr lang="en-US" sz="1200" b="1" kern="1200" dirty="0" smtClean="0">
                <a:solidFill>
                  <a:schemeClr val="tx1"/>
                </a:solidFill>
                <a:latin typeface="+mn-lt"/>
                <a:ea typeface="+mn-ea"/>
                <a:cs typeface="+mn-cs"/>
              </a:rPr>
              <a:t>As we have seen, the Adventist church manual grants permission for spouses to separate due to infidelity. However, that is not the only reason for separation; separation is warranted when domestic abuse or violence is the issue. </a:t>
            </a:r>
            <a:endParaRPr lang="en-US" sz="1200" kern="1200" dirty="0" smtClean="0">
              <a:solidFill>
                <a:schemeClr val="tx1"/>
              </a:solidFill>
              <a:latin typeface="+mn-lt"/>
              <a:ea typeface="+mn-ea"/>
              <a:cs typeface="+mn-cs"/>
            </a:endParaRPr>
          </a:p>
          <a:p>
            <a:pPr>
              <a:lnSpc>
                <a:spcPct val="110000"/>
              </a:lnSpc>
            </a:pPr>
            <a:r>
              <a:rPr lang="en-US" sz="1050" kern="1200" dirty="0" smtClean="0">
                <a:solidFill>
                  <a:schemeClr val="tx1"/>
                </a:solidFill>
                <a:latin typeface="+mn-lt"/>
                <a:ea typeface="+mn-ea"/>
                <a:cs typeface="+mn-cs"/>
              </a:rPr>
              <a:t> </a:t>
            </a:r>
          </a:p>
          <a:p>
            <a:pPr>
              <a:lnSpc>
                <a:spcPct val="110000"/>
              </a:lnSpc>
            </a:pP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25</a:t>
            </a:fld>
            <a:endParaRPr lang="en-US" dirty="0"/>
          </a:p>
        </p:txBody>
      </p:sp>
    </p:spTree>
    <p:extLst>
      <p:ext uri="{BB962C8B-B14F-4D97-AF65-F5344CB8AC3E}">
        <p14:creationId xmlns:p14="http://schemas.microsoft.com/office/powerpoint/2010/main" val="78554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WHAT IF MY OFFENDER CANNOT BE CONFRONTED?</a:t>
            </a:r>
          </a:p>
          <a:p>
            <a:pPr>
              <a:lnSpc>
                <a:spcPct val="110000"/>
              </a:lnSpc>
            </a:pPr>
            <a:endParaRPr lang="en-US" kern="1200" dirty="0" smtClean="0">
              <a:solidFill>
                <a:schemeClr val="tx1"/>
              </a:solidFill>
              <a:latin typeface="+mn-lt"/>
              <a:ea typeface="+mn-ea"/>
              <a:cs typeface="+mn-cs"/>
            </a:endParaRPr>
          </a:p>
          <a:p>
            <a:pPr lvl="0">
              <a:lnSpc>
                <a:spcPct val="110000"/>
              </a:lnSpc>
            </a:pPr>
            <a:r>
              <a:rPr lang="en-US" kern="1200" dirty="0" smtClean="0">
                <a:solidFill>
                  <a:schemeClr val="tx1"/>
                </a:solidFill>
                <a:latin typeface="+mn-lt"/>
                <a:ea typeface="+mn-ea"/>
                <a:cs typeface="+mn-cs"/>
              </a:rPr>
              <a:t>1. What if my offender cannot be confronted due to mental incapacity or death? While the wronged party is still alive, it is possible that the offense will also still be alive in his/her heart and mind. Neither mental illness nor death erase a grave offense unless the victim has decided to forgive the aggressor. </a:t>
            </a:r>
          </a:p>
        </p:txBody>
      </p:sp>
      <p:sp>
        <p:nvSpPr>
          <p:cNvPr id="4" name="Slide Number Placeholder 3"/>
          <p:cNvSpPr>
            <a:spLocks noGrp="1"/>
          </p:cNvSpPr>
          <p:nvPr>
            <p:ph type="sldNum" sz="quarter" idx="10"/>
          </p:nvPr>
        </p:nvSpPr>
        <p:spPr/>
        <p:txBody>
          <a:bodyPr/>
          <a:lstStyle/>
          <a:p>
            <a:fld id="{FD1A2A01-34C5-4D15-9D06-5A1BE2EB892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lvl="0">
              <a:lnSpc>
                <a:spcPct val="110000"/>
              </a:lnSpc>
            </a:pPr>
            <a:r>
              <a:rPr lang="en-US" b="1" kern="1200" dirty="0" smtClean="0">
                <a:solidFill>
                  <a:schemeClr val="tx1"/>
                </a:solidFill>
              </a:rPr>
              <a:t>2. Melissa’s story</a:t>
            </a:r>
            <a:r>
              <a:rPr lang="en-US" kern="1200" dirty="0" smtClean="0">
                <a:solidFill>
                  <a:schemeClr val="tx1"/>
                </a:solidFill>
              </a:rPr>
              <a:t>: Melissa was sexually abused by her father from age nine to eighteen. Her father was an elder in their local church and was deemed by church members and leaders alike to be a saintly man. Melissa, on the other hand, suffered from depression and erratic behavior due to the continued abuse. At age 18 she escaped from the house and launched on a journey of self-destruction. Like many victims of child abuse, she had come to believe that she had done something to deserve her father’s aberrant attentions. </a:t>
            </a:r>
          </a:p>
          <a:p>
            <a:pPr lvl="0">
              <a:lnSpc>
                <a:spcPct val="110000"/>
              </a:lnSpc>
            </a:pPr>
            <a:endParaRPr lang="en-US" dirty="0"/>
          </a:p>
          <a:p>
            <a:pPr lvl="0">
              <a:lnSpc>
                <a:spcPct val="110000"/>
              </a:lnSpc>
            </a:pPr>
            <a:r>
              <a:rPr lang="en-US" kern="1200" dirty="0" smtClean="0">
                <a:solidFill>
                  <a:schemeClr val="tx1"/>
                </a:solidFill>
              </a:rPr>
              <a:t>We now know through studies of child psychology that a child is never responsible for sexual abuse by an adult—it is always and fully the fault of the adult. Determined to destroy herself, she experimented with drugs and alcohol and suffered from both anorexia and bulimia. One day, however, she found Alcoholics Anonymous and began to get her life together. She was even able to get and hold down a job. </a:t>
            </a:r>
          </a:p>
          <a:p>
            <a:pPr lvl="0">
              <a:lnSpc>
                <a:spcPct val="110000"/>
              </a:lnSpc>
            </a:pPr>
            <a:endParaRPr lang="en-US" kern="1200" dirty="0" smtClean="0">
              <a:solidFill>
                <a:schemeClr val="tx1"/>
              </a:solidFill>
            </a:endParaRPr>
          </a:p>
          <a:p>
            <a:pPr>
              <a:lnSpc>
                <a:spcPct val="110000"/>
              </a:lnSpc>
            </a:pPr>
            <a:r>
              <a:rPr lang="en-US" kern="1200" dirty="0" smtClean="0">
                <a:solidFill>
                  <a:schemeClr val="tx1"/>
                </a:solidFill>
              </a:rPr>
              <a:t>Just as her life was coming together, she learned that her father had died. Asking a friend to accompany her to the cemetery where he was buried, she made the long trip to “talk” to her father. Standing there, before her father’s grave, she began to talk, knowing that he could not hear her; then she began to scream curses at him and weep uncontrollably, telling him everything in death that she would have wanted to tell him in life, allowing all the hatred and disgust to pour out of her mind and body. Exhausted, perspiring, and shaking with emotion, when she finished, she mouthed the words “I forgive you!”  She says that when she said these words, she felt that a terrible burden had been lifted off her shoulders, a burden from which she felt free for the first time in her life. </a:t>
            </a:r>
          </a:p>
          <a:p>
            <a:pPr>
              <a:lnSpc>
                <a:spcPct val="110000"/>
              </a:lnSpc>
            </a:pPr>
            <a:endParaRPr lang="en-US" dirty="0" smtClean="0"/>
          </a:p>
          <a:p>
            <a:pPr>
              <a:lnSpc>
                <a:spcPct val="110000"/>
              </a:lnSpc>
            </a:pPr>
            <a:endParaRPr lang="en-US" sz="1100"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lvl="0">
              <a:lnSpc>
                <a:spcPct val="110000"/>
              </a:lnSpc>
            </a:pPr>
            <a:r>
              <a:rPr lang="en-US" kern="1200" dirty="0" smtClean="0">
                <a:solidFill>
                  <a:schemeClr val="tx1"/>
                </a:solidFill>
                <a:latin typeface="+mn-lt"/>
                <a:ea typeface="+mn-ea"/>
                <a:cs typeface="+mn-cs"/>
              </a:rPr>
              <a:t>The unspeakable acts of humiliation, violation, and abuse perpetrated on her by a man she should have been able to trust implicitly had left a terrible burden of guilt, not on him, but on her! </a:t>
            </a:r>
            <a:r>
              <a:rPr lang="en-US" b="1" kern="1200" dirty="0" smtClean="0">
                <a:solidFill>
                  <a:schemeClr val="tx1"/>
                </a:solidFill>
                <a:latin typeface="+mn-lt"/>
                <a:ea typeface="+mn-ea"/>
                <a:cs typeface="+mn-cs"/>
              </a:rPr>
              <a:t>That is the terrible irony of hurts and deep offenses—they leave the victim carrying the heaviest load of guilt and anger.</a:t>
            </a:r>
            <a:r>
              <a:rPr lang="en-US" kern="1200" dirty="0" smtClean="0">
                <a:solidFill>
                  <a:schemeClr val="tx1"/>
                </a:solidFill>
                <a:latin typeface="+mn-lt"/>
                <a:ea typeface="+mn-ea"/>
                <a:cs typeface="+mn-cs"/>
              </a:rPr>
              <a:t> Though she knew that her father could not hear her, she was able to exteriorize her unfathomable pain and this was what, at long last, released her from the burden her father had left her with as his legacy of shame. </a:t>
            </a:r>
          </a:p>
          <a:p>
            <a:pPr lvl="0">
              <a:lnSpc>
                <a:spcPct val="110000"/>
              </a:lnSpc>
            </a:pPr>
            <a:endParaRPr lang="en-US" kern="1200" dirty="0" smtClean="0">
              <a:solidFill>
                <a:schemeClr val="tx1"/>
              </a:solidFill>
              <a:latin typeface="+mn-lt"/>
              <a:ea typeface="+mn-ea"/>
              <a:cs typeface="+mn-cs"/>
            </a:endParaRPr>
          </a:p>
          <a:p>
            <a:pPr lvl="0">
              <a:lnSpc>
                <a:spcPct val="110000"/>
              </a:lnSpc>
            </a:pPr>
            <a:r>
              <a:rPr lang="en-US" kern="1200" dirty="0" smtClean="0">
                <a:solidFill>
                  <a:schemeClr val="tx1"/>
                </a:solidFill>
                <a:latin typeface="+mn-lt"/>
                <a:ea typeface="+mn-ea"/>
                <a:cs typeface="+mn-cs"/>
              </a:rPr>
              <a:t>Before leaving her father’s gravesite, Melissa prayed a prayer of release. What exactly is a “prayer of release”? Her prayer went something like this: “Dear God, I leave my father in your hands. Judge me and judge him according to your justice and mercy.” In other words, she “let go” of her father, breaking the chains that had imprisoned her with him, now giving her sweet relief. In doing so, she left him in God’s hands to judge and deal with as God chose. This prayer, she says, was immensely healing to her, since she now felt that judging her father was no longer in her hands, but in God’s. </a:t>
            </a:r>
          </a:p>
          <a:p>
            <a:pPr>
              <a:lnSpc>
                <a:spcPct val="110000"/>
              </a:lnSpc>
            </a:pPr>
            <a:endParaRPr lang="en-US" sz="1050"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400800"/>
          </a:xfrm>
        </p:spPr>
        <p:txBody>
          <a:bodyPr>
            <a:noAutofit/>
          </a:bodyPr>
          <a:lstStyle/>
          <a:p>
            <a:pPr lvl="0"/>
            <a:r>
              <a:rPr lang="en-US" b="1" kern="1200" dirty="0" smtClean="0">
                <a:solidFill>
                  <a:schemeClr val="tx1"/>
                </a:solidFill>
                <a:latin typeface="+mn-lt"/>
                <a:ea typeface="+mn-ea"/>
                <a:cs typeface="+mn-cs"/>
              </a:rPr>
              <a:t>3. Leaving the past behind is the next step in making a clean break with a hurtful event in one’s life. But how does one do that?</a:t>
            </a:r>
          </a:p>
          <a:p>
            <a:pPr marL="463550" lvl="1" indent="-238125"/>
            <a:endParaRPr lang="en-US"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0" indent="0" algn="l">
              <a:lnSpc>
                <a:spcPct val="110000"/>
              </a:lnSpc>
              <a:buNone/>
            </a:pPr>
            <a:r>
              <a:rPr lang="en-US" b="1" kern="1200" dirty="0" smtClean="0">
                <a:solidFill>
                  <a:schemeClr val="tx1"/>
                </a:solidFill>
              </a:rPr>
              <a:t>Principle #10: Forgiveness requires that you accept changes (Jonah 4:1)</a:t>
            </a:r>
            <a:r>
              <a:rPr lang="en-US" dirty="0" smtClean="0"/>
              <a:t> </a:t>
            </a:r>
            <a:r>
              <a:rPr lang="en-US" b="1" dirty="0" smtClean="0"/>
              <a:t>“But to Jonah this seemed very wrong,</a:t>
            </a:r>
            <a:r>
              <a:rPr lang="en-US" b="1" baseline="0" dirty="0" smtClean="0"/>
              <a:t> </a:t>
            </a:r>
            <a:r>
              <a:rPr lang="en-US" b="1" dirty="0" smtClean="0"/>
              <a:t>and he became angry.” </a:t>
            </a:r>
          </a:p>
          <a:p>
            <a:pPr>
              <a:lnSpc>
                <a:spcPct val="110000"/>
              </a:lnSpc>
            </a:pPr>
            <a:endParaRPr lang="en-US" b="1" kern="1200" dirty="0" smtClean="0">
              <a:solidFill>
                <a:schemeClr val="tx1"/>
              </a:solidFill>
            </a:endParaRPr>
          </a:p>
          <a:p>
            <a:pPr>
              <a:lnSpc>
                <a:spcPct val="110000"/>
              </a:lnSpc>
            </a:pPr>
            <a:r>
              <a:rPr lang="en-US" kern="1200" dirty="0" smtClean="0">
                <a:solidFill>
                  <a:schemeClr val="tx1"/>
                </a:solidFill>
              </a:rPr>
              <a:t>The story of Jonah is instructive in terms of the transforming power of forgiveness.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Here we have a prophet of God refusing to follow God’s command to take a message of mercy to a doomed city. Why? Because he didn’t want them to change. He was afraid that if God forgave them, they might change their ways, and he felt these pagans were unworthy of God’s mercy… or his!</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Yet when he finds himself drowning in the belly of the whale, he calls on God to have mercy on him. Obviously, he felt </a:t>
            </a:r>
            <a:r>
              <a:rPr lang="en-US" i="1" kern="1200" dirty="0" smtClean="0">
                <a:solidFill>
                  <a:schemeClr val="tx1"/>
                </a:solidFill>
              </a:rPr>
              <a:t>he</a:t>
            </a:r>
            <a:r>
              <a:rPr lang="en-US" kern="1200" dirty="0" smtClean="0">
                <a:solidFill>
                  <a:schemeClr val="tx1"/>
                </a:solidFill>
              </a:rPr>
              <a:t> was worthy of God’s compassion. And God came through for him. Of course! He was God’s prophet!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When he’s thrown up onto the beach and once again commanded to carry out God’s compassionate will toward the Ninivites, he goes, but he goes reluctantly, still dragging his feet.</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We can imagine Jonah trying to find some redemptive value in this unpleasant assignment. Perhaps he imagined his name recorded in the annals of the great preachers of the world, since, as a result of his preaching, fire and brimstone would come down from heaven to consume those savage Ninivites! We don’t know what went through his mind as he reluctantly trudged toward that wicked city with those perverted people in it, but one thing we do know. Things did not turn out as Jonah expected. As a result of his preaching, a destroying fire did not rain down from heaven, but rather everybody, from the king on down, repented, and, to make matters worse, in Jonah’s estimation, God forgave them!</a:t>
            </a:r>
          </a:p>
        </p:txBody>
      </p:sp>
      <p:sp>
        <p:nvSpPr>
          <p:cNvPr id="4" name="Slide Number Placeholder 3"/>
          <p:cNvSpPr>
            <a:spLocks noGrp="1"/>
          </p:cNvSpPr>
          <p:nvPr>
            <p:ph type="sldNum" sz="quarter" idx="10"/>
          </p:nvPr>
        </p:nvSpPr>
        <p:spPr/>
        <p:txBody>
          <a:bodyPr/>
          <a:lstStyle/>
          <a:p>
            <a:fld id="{FD1A2A01-34C5-4D15-9D06-5A1BE2EB892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533400"/>
            <a:ext cx="2336800" cy="1752600"/>
          </a:xfrm>
        </p:spPr>
      </p:sp>
      <p:sp>
        <p:nvSpPr>
          <p:cNvPr id="3" name="Notes Placeholder 2"/>
          <p:cNvSpPr>
            <a:spLocks noGrp="1"/>
          </p:cNvSpPr>
          <p:nvPr>
            <p:ph type="body" idx="1"/>
          </p:nvPr>
        </p:nvSpPr>
        <p:spPr>
          <a:xfrm>
            <a:off x="533400" y="2362200"/>
            <a:ext cx="6019800" cy="4114800"/>
          </a:xfrm>
        </p:spPr>
        <p:txBody>
          <a:bodyPr>
            <a:noAutofit/>
          </a:bodyPr>
          <a:lstStyle/>
          <a:p>
            <a:pPr marL="285750" lvl="1" indent="-285750">
              <a:lnSpc>
                <a:spcPct val="130000"/>
              </a:lnSpc>
              <a:buFont typeface="Arial"/>
              <a:buChar char="•"/>
            </a:pPr>
            <a:r>
              <a:rPr lang="en-US" b="1" i="1" kern="1200" dirty="0" smtClean="0">
                <a:solidFill>
                  <a:schemeClr val="tx1"/>
                </a:solidFill>
              </a:rPr>
              <a:t>Living a life of service:</a:t>
            </a:r>
            <a:r>
              <a:rPr lang="en-US" b="1" kern="1200" dirty="0" smtClean="0">
                <a:solidFill>
                  <a:schemeClr val="tx1"/>
                </a:solidFill>
              </a:rPr>
              <a:t> </a:t>
            </a:r>
            <a:r>
              <a:rPr lang="en-US" kern="1200" dirty="0" smtClean="0">
                <a:solidFill>
                  <a:schemeClr val="tx1"/>
                </a:solidFill>
              </a:rPr>
              <a:t>In his first book, </a:t>
            </a:r>
            <a:r>
              <a:rPr lang="en-US" i="1" kern="1200" dirty="0" smtClean="0">
                <a:solidFill>
                  <a:schemeClr val="tx1"/>
                </a:solidFill>
              </a:rPr>
              <a:t>A Child Called “It,”</a:t>
            </a:r>
            <a:r>
              <a:rPr lang="en-US" kern="1200" dirty="0" smtClean="0">
                <a:solidFill>
                  <a:schemeClr val="tx1"/>
                </a:solidFill>
              </a:rPr>
              <a:t> David Pelzer tells of the nightmare he lived with his mother whose hatred for him nearly cost him his young life. It was the worst case of child abuse in the State of California up to that date. Fortunately for David, an alert elementary school teacher reported the case to the authorities, and David was removed from his home and placed in foster care with loving new parents. He was able to receive a good education and enjoy a prosperous career. Even with his accomplishments as a professional and despite David’s efforts to be reconciled with her, his mother continued to despise him. In his next book, </a:t>
            </a:r>
            <a:r>
              <a:rPr lang="en-US" i="1" kern="1200" dirty="0" smtClean="0">
                <a:solidFill>
                  <a:schemeClr val="tx1"/>
                </a:solidFill>
              </a:rPr>
              <a:t>A Man Named David,</a:t>
            </a:r>
            <a:r>
              <a:rPr lang="en-US" kern="1200" dirty="0" smtClean="0">
                <a:solidFill>
                  <a:schemeClr val="tx1"/>
                </a:solidFill>
              </a:rPr>
              <a:t> he tells how he was able to forgive his mother, even though they could never be reconciled. Through his books and lecture tours, David Pelzer has dedicated himself to ensuring that no other child goes through what he went through. His life of service has been instrumental in putting new laws on the books of the State of California that protect children from domestic abuse.</a:t>
            </a:r>
          </a:p>
          <a:p>
            <a:pPr marL="238125" lvl="1" indent="-238125">
              <a:lnSpc>
                <a:spcPct val="130000"/>
              </a:lnSpc>
            </a:pPr>
            <a:endParaRPr lang="en-US" b="1" i="1" kern="1200" dirty="0" smtClean="0">
              <a:solidFill>
                <a:schemeClr val="tx1"/>
              </a:solidFill>
            </a:endParaRPr>
          </a:p>
          <a:p>
            <a:pPr marL="285750" lvl="1" indent="-285750">
              <a:lnSpc>
                <a:spcPct val="130000"/>
              </a:lnSpc>
              <a:buFont typeface="Arial"/>
              <a:buChar char="•"/>
            </a:pPr>
            <a:r>
              <a:rPr lang="en-US" b="1" i="1" kern="1200" dirty="0" smtClean="0">
                <a:solidFill>
                  <a:schemeClr val="tx1"/>
                </a:solidFill>
              </a:rPr>
              <a:t>Learning to trust again</a:t>
            </a:r>
            <a:r>
              <a:rPr lang="en-US" b="1" kern="1200" dirty="0" smtClean="0">
                <a:solidFill>
                  <a:schemeClr val="tx1"/>
                </a:solidFill>
              </a:rPr>
              <a:t>: </a:t>
            </a:r>
            <a:r>
              <a:rPr lang="en-US" kern="1200" dirty="0" smtClean="0">
                <a:solidFill>
                  <a:schemeClr val="tx1"/>
                </a:solidFill>
              </a:rPr>
              <a:t>How can you learn to trust again after a serious breach of trust by someone you fully trusted? First of all, you cannot expect trust to be regained immediately. You need to give yourself time and space so that you can settle down emotionally. Betrayals cause untold emotional havoc on the one who has been betrayed, and this takes time to overcome. No one has the right to say to such a person, “Just get over it!” There is a Spanish proverb that says “You need to give time to time” (“Hay </a:t>
            </a:r>
            <a:r>
              <a:rPr lang="en-US" kern="1200" dirty="0" err="1" smtClean="0">
                <a:solidFill>
                  <a:schemeClr val="tx1"/>
                </a:solidFill>
              </a:rPr>
              <a:t>que</a:t>
            </a:r>
            <a:r>
              <a:rPr lang="en-US" kern="1200" dirty="0" smtClean="0">
                <a:solidFill>
                  <a:schemeClr val="tx1"/>
                </a:solidFill>
              </a:rPr>
              <a:t> </a:t>
            </a:r>
            <a:r>
              <a:rPr lang="en-US" kern="1200" dirty="0" err="1" smtClean="0">
                <a:solidFill>
                  <a:schemeClr val="tx1"/>
                </a:solidFill>
              </a:rPr>
              <a:t>darle</a:t>
            </a:r>
            <a:r>
              <a:rPr lang="en-US" kern="1200" dirty="0" smtClean="0">
                <a:solidFill>
                  <a:schemeClr val="tx1"/>
                </a:solidFill>
              </a:rPr>
              <a:t> </a:t>
            </a:r>
            <a:r>
              <a:rPr lang="en-US" kern="1200" dirty="0" err="1" smtClean="0">
                <a:solidFill>
                  <a:schemeClr val="tx1"/>
                </a:solidFill>
              </a:rPr>
              <a:t>tiempo</a:t>
            </a:r>
            <a:r>
              <a:rPr lang="en-US" kern="1200" dirty="0" smtClean="0">
                <a:solidFill>
                  <a:schemeClr val="tx1"/>
                </a:solidFill>
              </a:rPr>
              <a:t> al </a:t>
            </a:r>
            <a:r>
              <a:rPr lang="en-US" kern="1200" dirty="0" err="1" smtClean="0">
                <a:solidFill>
                  <a:schemeClr val="tx1"/>
                </a:solidFill>
              </a:rPr>
              <a:t>tiempo</a:t>
            </a:r>
            <a:r>
              <a:rPr lang="en-US" kern="1200" dirty="0" smtClean="0">
                <a:solidFill>
                  <a:schemeClr val="tx1"/>
                </a:solidFill>
              </a:rPr>
              <a:t>.”). Let time pass over the emotional turmoil and begin to calm the turbulent waters of your soul. Once you’ve reached the point where the sight or even the thought of the offender no longer makes you sick or even merely uncomfortable, you know that you have forgiven and you’re ready to move forward. </a:t>
            </a:r>
          </a:p>
          <a:p>
            <a:pPr>
              <a:lnSpc>
                <a:spcPct val="13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30</a:t>
            </a:fld>
            <a:endParaRPr lang="en-US" dirty="0"/>
          </a:p>
        </p:txBody>
      </p:sp>
    </p:spTree>
    <p:extLst>
      <p:ext uri="{BB962C8B-B14F-4D97-AF65-F5344CB8AC3E}">
        <p14:creationId xmlns:p14="http://schemas.microsoft.com/office/powerpoint/2010/main" val="42813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rPr>
              <a:t>FORGIVENESS AND THE OFFENDER</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A lot of the emphasis of this seminar has been on the victim and the benefits of forgiveness for the person who has been wronged. </a:t>
            </a:r>
            <a:r>
              <a:rPr lang="en-US" b="1" kern="1200" dirty="0" smtClean="0">
                <a:solidFill>
                  <a:schemeClr val="tx1"/>
                </a:solidFill>
              </a:rPr>
              <a:t>What about the benefits of forgiveness for the wrongdoer? How do justice and mercy operate to benefit the perpetrator? Why even be concerned that forgiveness benefits the perpetrator?</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In our practice of forgiveness as Christians, we cannot be only self-serving in our attempts to rid ourselves, as victims, of the anger and bitterness that an offense has created in us. We must also have concern for the soul of the offender.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Generally speaking, people interpret attempts to “save” the perpetrator as providing the abuser with permission to continue abusing. If we use God’s forgiveness of sinners as a model, we have to conclude that the gift of forgiveness places the offender </a:t>
            </a:r>
            <a:r>
              <a:rPr lang="en-US" b="1" kern="1200" dirty="0" smtClean="0">
                <a:solidFill>
                  <a:schemeClr val="tx1"/>
                </a:solidFill>
              </a:rPr>
              <a:t>under obligation</a:t>
            </a:r>
            <a:r>
              <a:rPr lang="en-US" kern="1200" dirty="0" smtClean="0">
                <a:solidFill>
                  <a:schemeClr val="tx1"/>
                </a:solidFill>
              </a:rPr>
              <a:t> to repent, confess, and change. Of course, the offender can choose not to respond as s/he should, but the obligation is there nonetheless. </a:t>
            </a:r>
          </a:p>
          <a:p>
            <a:pPr>
              <a:lnSpc>
                <a:spcPct val="110000"/>
              </a:lnSpc>
            </a:pPr>
            <a:r>
              <a:rPr lang="en-US" b="1" kern="1200" dirty="0" smtClean="0">
                <a:solidFill>
                  <a:schemeClr val="tx1"/>
                </a:solidFill>
              </a:rPr>
              <a:t> </a:t>
            </a: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WHAT IS THE DIFFERENCE BETWEEN FORGIVENESS AND RECONCILIATION?</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Forgiveness is a one-way street. </a:t>
            </a:r>
            <a:r>
              <a:rPr lang="en-US" kern="1200" dirty="0" smtClean="0">
                <a:solidFill>
                  <a:schemeClr val="tx1"/>
                </a:solidFill>
                <a:latin typeface="+mn-lt"/>
                <a:ea typeface="+mn-ea"/>
                <a:cs typeface="+mn-cs"/>
              </a:rPr>
              <a:t>The injured party chooses to forgive the offender. Whether the latter chooses to accept or reject this gift is immaterial. The injured party chooses to give the gift with no expectations of acceptance. In this case, the forgiver sets the new boundaries for the relationship.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Reconciliation is a two-way street. </a:t>
            </a:r>
            <a:r>
              <a:rPr lang="en-US" kern="1200" dirty="0" smtClean="0">
                <a:solidFill>
                  <a:schemeClr val="tx1"/>
                </a:solidFill>
                <a:latin typeface="+mn-lt"/>
                <a:ea typeface="+mn-ea"/>
                <a:cs typeface="+mn-cs"/>
              </a:rPr>
              <a:t>Reconciliation can happen when the offender has accepted forgiveness and is willing to enter honorably into a restored relationship with the injured party. (S/he does not use forgiveness as an excuse to continue abusing or hurting). The forgiver and the forgiven collaborate to set the new “rules of engagement,” that is, the boundaries that need to be respected in order to preserve the relationship. There can be forgiveness without reconciliation, but there can never be reconciliation without forgiveness.</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Work</a:t>
            </a:r>
            <a:r>
              <a:rPr lang="en-US" b="1" baseline="0" dirty="0" smtClean="0"/>
              <a:t> in Groups reviewing the questions in the Handout for this seminar.</a:t>
            </a:r>
            <a:endParaRPr lang="en-US" b="1"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Book Antiqua"/>
                <a:cs typeface="Book Antiqua"/>
              </a:rPr>
              <a:t>Prayer</a:t>
            </a:r>
          </a:p>
          <a:p>
            <a:endParaRPr lang="en-US" sz="1200" b="1" dirty="0" smtClean="0">
              <a:latin typeface="Book Antiqua"/>
              <a:cs typeface="Book Antiqua"/>
            </a:endParaRPr>
          </a:p>
          <a:p>
            <a:r>
              <a:rPr lang="en-US" sz="1200" b="1" dirty="0" smtClean="0">
                <a:latin typeface="Book Antiqua"/>
                <a:cs typeface="Book Antiqua"/>
              </a:rPr>
              <a:t>“If we confess our sins, he is faithful and just and will forgive us our sins and purify us from all unrighteousness.”</a:t>
            </a:r>
            <a:r>
              <a:rPr lang="en-US" sz="1200" b="1" baseline="0" dirty="0" smtClean="0">
                <a:latin typeface="Book Antiqua"/>
                <a:cs typeface="Book Antiqua"/>
              </a:rPr>
              <a:t> </a:t>
            </a:r>
            <a:r>
              <a:rPr lang="en-US" sz="1200" b="1" dirty="0" smtClean="0">
                <a:latin typeface="Book Antiqua"/>
                <a:cs typeface="Book Antiqua"/>
              </a:rPr>
              <a:t>I John 1</a:t>
            </a:r>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34</a:t>
            </a:fld>
            <a:endParaRPr lang="en-US" dirty="0"/>
          </a:p>
        </p:txBody>
      </p:sp>
    </p:spTree>
    <p:extLst>
      <p:ext uri="{BB962C8B-B14F-4D97-AF65-F5344CB8AC3E}">
        <p14:creationId xmlns:p14="http://schemas.microsoft.com/office/powerpoint/2010/main" val="109557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latin typeface="+mn-lt"/>
                <a:ea typeface="+mn-ea"/>
                <a:cs typeface="+mn-cs"/>
              </a:rPr>
              <a:t>In Chapter 4, we find Jonah angrily complaining about: 1) God’s merciful character and 2) his own perceived humiliation at the hands of an inconsiderate God. We also find God trying to reason with him: If God chose to forgive a repentant people, why should Jonah resent that divine prerogative? Besides, who was Jonah to complain—God had rescued him from drowning. Why shouldn’t He rescue these repentant Ninivites from sure destruction? That was God’s business, not Jonah’s.</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Jonah was unwilling to forgive the Ninivites because he didn’t want them to change. His unwillingness to forgive drove him to resent God’s forgiving character.</a:t>
            </a:r>
            <a:r>
              <a:rPr lang="en-US" kern="1200" dirty="0" smtClean="0">
                <a:solidFill>
                  <a:schemeClr val="tx1"/>
                </a:solidFill>
                <a:latin typeface="+mn-lt"/>
                <a:ea typeface="+mn-ea"/>
                <a:cs typeface="+mn-cs"/>
              </a:rPr>
              <a:t> At the end of the book, it is not clear whether Jonah learned his lesson, but his story is there for us to learn that to forgive is to accept changes in those who have hurt us. This acceptance will open the door to trust and the possibility of reconciliation.</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Principle #11: Forgiving yourself (Philippians 4:8)</a:t>
            </a:r>
            <a:r>
              <a:rPr lang="en-US" dirty="0" smtClean="0"/>
              <a:t> </a:t>
            </a:r>
            <a:r>
              <a:rPr lang="en-US" b="1" dirty="0" smtClean="0"/>
              <a:t>“Finally, brothers and sisters, whatever is true, whatever is noble, whatever is right, whatever is pure, whatever is lovely, whatever is admirable—if anything is excellent or praiseworthy—think about such things.” </a:t>
            </a:r>
            <a:r>
              <a:rPr lang="en-US" b="1" kern="1200" dirty="0" smtClean="0">
                <a:solidFill>
                  <a:schemeClr val="tx1"/>
                </a:solidFill>
              </a:rPr>
              <a:t> </a:t>
            </a:r>
          </a:p>
          <a:p>
            <a:pPr>
              <a:lnSpc>
                <a:spcPct val="110000"/>
              </a:lnSpc>
            </a:pPr>
            <a:endParaRPr lang="en-US" b="1" kern="1200" dirty="0" smtClean="0">
              <a:solidFill>
                <a:schemeClr val="tx1"/>
              </a:solidFill>
            </a:endParaRPr>
          </a:p>
          <a:p>
            <a:pPr>
              <a:lnSpc>
                <a:spcPct val="110000"/>
              </a:lnSpc>
            </a:pPr>
            <a:r>
              <a:rPr lang="en-US" kern="1200" dirty="0" smtClean="0">
                <a:solidFill>
                  <a:schemeClr val="tx1"/>
                </a:solidFill>
              </a:rPr>
              <a:t>One of the hardest people to forgive is YOURSELF!</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You have expectations for yourself, and when you do not meet those expectations, you can be your own most merciless accuser. Self-condemnation is the cruelest of tribunals and one that has the potential to last a lifetime. </a:t>
            </a:r>
          </a:p>
          <a:p>
            <a:pPr>
              <a:lnSpc>
                <a:spcPct val="110000"/>
              </a:lnSpc>
            </a:pPr>
            <a:endParaRPr lang="en-US" sz="105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en-US" kern="1200" dirty="0" smtClean="0">
                <a:solidFill>
                  <a:schemeClr val="tx1"/>
                </a:solidFill>
                <a:latin typeface="+mn-lt"/>
                <a:ea typeface="+mn-ea"/>
                <a:cs typeface="+mn-cs"/>
              </a:rPr>
              <a:t>In a 2011 Oprah Winfrey show dealing with self-forgiveness, Dr. Phil McGraw was featured counseling several women who could not forgive themselves. One of them was Treva. She was in a meeting while her 13 year-old son, Roy, and his younger sister were waiting for her in the car. She had instructed them both not to play with the gearshift, but Roy, bored with waiting for their mother, began to play with the shift when suddenly the car began to roll backwards.  Fortunately a chain-link fence stopped the car, but Roy, not wanting his mother to know that he had been playing with the gearshift, began to push the car away from the fence. While doing so, he slipped, and the car rolled back, crushing him to death.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Although the accident had happened more than a decade before, Treva was still unable to “find a place where I can feel I deserve forgiveness.” Dr. Phil pointed out that her insomnia and perpetual exhaustion were her way of punishing herself for the accident and keeping the memory of her son alive. She had come to believe that somehow letting go of this self-chastisement would betray the memory of her son. In the meantime, by spending all her energies in being loyal to the dead, she had made herself unavailable to the living, i.e., her daughter and her husband.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Not forgiving oneself can paralyze a person, leaving one stuck at the point of the “unforgivable offense.” Self-forgiveness allows us to move beyond such offenses and frees up our energies to live fully in the present.</a:t>
            </a:r>
          </a:p>
          <a:p>
            <a:pPr>
              <a:lnSpc>
                <a:spcPct val="120000"/>
              </a:lnSpc>
            </a:pPr>
            <a:r>
              <a:rPr lang="en-US" kern="1200" dirty="0" smtClean="0">
                <a:solidFill>
                  <a:schemeClr val="tx1"/>
                </a:solidFill>
                <a:latin typeface="+mn-lt"/>
                <a:ea typeface="+mn-ea"/>
                <a:cs typeface="+mn-cs"/>
              </a:rPr>
              <a:t> </a:t>
            </a: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pPr>
              <a:lnSpc>
                <a:spcPct val="110000"/>
              </a:lnSpc>
            </a:pPr>
            <a:r>
              <a:rPr lang="en-US" b="1" kern="1200" dirty="0" smtClean="0">
                <a:solidFill>
                  <a:schemeClr val="tx1"/>
                </a:solidFill>
                <a:latin typeface="+mn-lt"/>
                <a:ea typeface="+mn-ea"/>
                <a:cs typeface="+mn-cs"/>
              </a:rPr>
              <a:t>Here are some suggestions that may help you get to self-forgiveness:</a:t>
            </a:r>
          </a:p>
          <a:p>
            <a:pPr marL="569913" indent="-344488">
              <a:lnSpc>
                <a:spcPct val="110000"/>
              </a:lnSpc>
            </a:pPr>
            <a:endParaRPr lang="en-US" b="1" kern="1200" dirty="0" smtClean="0">
              <a:solidFill>
                <a:schemeClr val="tx1"/>
              </a:solidFill>
              <a:latin typeface="+mn-lt"/>
              <a:ea typeface="+mn-ea"/>
              <a:cs typeface="+mn-cs"/>
            </a:endParaRPr>
          </a:p>
          <a:p>
            <a:pPr marL="569913" indent="-344488">
              <a:lnSpc>
                <a:spcPct val="110000"/>
              </a:lnSpc>
            </a:pPr>
            <a:r>
              <a:rPr lang="en-US" kern="1200" dirty="0" smtClean="0">
                <a:solidFill>
                  <a:schemeClr val="tx1"/>
                </a:solidFill>
                <a:latin typeface="+mn-lt"/>
                <a:ea typeface="+mn-ea"/>
                <a:cs typeface="+mn-cs"/>
              </a:rPr>
              <a:t>a. </a:t>
            </a:r>
            <a:r>
              <a:rPr lang="en-US" b="1" kern="1200" dirty="0" smtClean="0">
                <a:solidFill>
                  <a:schemeClr val="tx1"/>
                </a:solidFill>
                <a:latin typeface="+mn-lt"/>
                <a:ea typeface="+mn-ea"/>
                <a:cs typeface="+mn-cs"/>
              </a:rPr>
              <a:t>Truly believe that God has forgiven you</a:t>
            </a:r>
            <a:r>
              <a:rPr lang="en-US" kern="1200" dirty="0" smtClean="0">
                <a:solidFill>
                  <a:schemeClr val="tx1"/>
                </a:solidFill>
                <a:latin typeface="+mn-lt"/>
                <a:ea typeface="+mn-ea"/>
                <a:cs typeface="+mn-cs"/>
              </a:rPr>
              <a:t>. I have often asked people who cannot forgive themselves if they have asked God to forgive them. The answer is invariably “Yes.” Then I ask, “Do you believe that God has forgiven you?” Again, the answer is “Yes.” Then I ask, “Do you have a standard of forgiveness that is higher than God’s? If God has forgiven you, is that not enough, or have you set up more expectations than He has that you feel you must fulfill?” </a:t>
            </a:r>
            <a:r>
              <a:rPr lang="en-US" b="1" kern="1200" dirty="0" smtClean="0">
                <a:solidFill>
                  <a:schemeClr val="tx1"/>
                </a:solidFill>
                <a:latin typeface="+mn-lt"/>
                <a:ea typeface="+mn-ea"/>
                <a:cs typeface="+mn-cs"/>
              </a:rPr>
              <a:t>“If we confess our sins, he is faithful and just and will forgive us our sins and purify us from ALL unrighteousness” (I John 1:9; capitals added). That’s the standard</a:t>
            </a:r>
            <a:r>
              <a:rPr lang="en-US" kern="1200" dirty="0" smtClean="0">
                <a:solidFill>
                  <a:schemeClr val="tx1"/>
                </a:solidFill>
                <a:latin typeface="+mn-lt"/>
                <a:ea typeface="+mn-ea"/>
                <a:cs typeface="+mn-cs"/>
              </a:rPr>
              <a:t>; there are no more sins to be expiated once we have asked God to take care of the sin we perceive to be unforgivable. Naturally, you need to be patient with yourself in this process of accepting God’s forgiveness as “enough,” but when you do, you will be truly free.</a:t>
            </a:r>
          </a:p>
          <a:p>
            <a:pPr marL="569913" indent="-344488">
              <a:lnSpc>
                <a:spcPct val="110000"/>
              </a:lnSpc>
            </a:pPr>
            <a:r>
              <a:rPr lang="en-US" kern="1200" dirty="0" smtClean="0">
                <a:solidFill>
                  <a:schemeClr val="tx1"/>
                </a:solidFill>
                <a:latin typeface="+mn-lt"/>
                <a:ea typeface="+mn-ea"/>
                <a:cs typeface="+mn-cs"/>
              </a:rPr>
              <a:t> </a:t>
            </a:r>
          </a:p>
          <a:p>
            <a:pPr marL="569913" indent="-344488">
              <a:lnSpc>
                <a:spcPct val="110000"/>
              </a:lnSpc>
            </a:pPr>
            <a:r>
              <a:rPr lang="en-US" kern="1200" dirty="0" smtClean="0">
                <a:solidFill>
                  <a:schemeClr val="tx1"/>
                </a:solidFill>
                <a:latin typeface="+mn-lt"/>
                <a:ea typeface="+mn-ea"/>
                <a:cs typeface="+mn-cs"/>
              </a:rPr>
              <a:t>b. </a:t>
            </a:r>
            <a:r>
              <a:rPr lang="en-US" b="1" kern="1200" dirty="0" smtClean="0">
                <a:solidFill>
                  <a:schemeClr val="tx1"/>
                </a:solidFill>
                <a:latin typeface="+mn-lt"/>
                <a:ea typeface="+mn-ea"/>
                <a:cs typeface="+mn-cs"/>
              </a:rPr>
              <a:t>Value yourself as God values you</a:t>
            </a:r>
            <a:r>
              <a:rPr lang="en-US" kern="1200" dirty="0" smtClean="0">
                <a:solidFill>
                  <a:schemeClr val="tx1"/>
                </a:solidFill>
                <a:latin typeface="+mn-lt"/>
                <a:ea typeface="+mn-ea"/>
                <a:cs typeface="+mn-cs"/>
              </a:rPr>
              <a:t>. Our value is not established by a parent or sibling or religious leader or even ourselves. God has fixed our value once and for all on the cross of Christ. An infinite price was paid for our redemption because we are infinitely valuable to God. </a:t>
            </a:r>
          </a:p>
          <a:p>
            <a:pPr marL="569913" indent="-344488">
              <a:lnSpc>
                <a:spcPct val="110000"/>
              </a:lnSpc>
            </a:pPr>
            <a:r>
              <a:rPr lang="en-US" kern="1200" dirty="0" smtClean="0">
                <a:solidFill>
                  <a:schemeClr val="tx1"/>
                </a:solidFill>
                <a:latin typeface="+mn-lt"/>
                <a:ea typeface="+mn-ea"/>
                <a:cs typeface="+mn-cs"/>
              </a:rPr>
              <a:t> </a:t>
            </a:r>
          </a:p>
          <a:p>
            <a:pPr marL="569913" indent="-344488">
              <a:lnSpc>
                <a:spcPct val="110000"/>
              </a:lnSpc>
            </a:pPr>
            <a:r>
              <a:rPr lang="en-US" kern="1200" dirty="0" smtClean="0">
                <a:solidFill>
                  <a:schemeClr val="tx1"/>
                </a:solidFill>
                <a:latin typeface="+mn-lt"/>
                <a:ea typeface="+mn-ea"/>
                <a:cs typeface="+mn-cs"/>
              </a:rPr>
              <a:t>c. </a:t>
            </a:r>
            <a:r>
              <a:rPr lang="en-US" b="1" kern="1200" dirty="0" smtClean="0">
                <a:solidFill>
                  <a:schemeClr val="tx1"/>
                </a:solidFill>
                <a:latin typeface="+mn-lt"/>
                <a:ea typeface="+mn-ea"/>
                <a:cs typeface="+mn-cs"/>
              </a:rPr>
              <a:t>Believe that God is merciful</a:t>
            </a:r>
            <a:r>
              <a:rPr lang="en-US" kern="1200" dirty="0" smtClean="0">
                <a:solidFill>
                  <a:schemeClr val="tx1"/>
                </a:solidFill>
                <a:latin typeface="+mn-lt"/>
                <a:ea typeface="+mn-ea"/>
                <a:cs typeface="+mn-cs"/>
              </a:rPr>
              <a:t>. Many Christians think of God in terms of their overbearing or abusive earthly father. Being merciful is the foremost trait of our Heavenly Father. In Exodus 34:6 God is described as “merciful and gracious, slow to anger, and abounding in steadfast love and faithfulness.” It is this positive parental view of God that is necessary to have in order to believe that, if God has been merciful in forgiving me, </a:t>
            </a:r>
            <a:r>
              <a:rPr lang="en-US" b="1" kern="1200" dirty="0" smtClean="0">
                <a:solidFill>
                  <a:schemeClr val="tx1"/>
                </a:solidFill>
                <a:latin typeface="+mn-lt"/>
                <a:ea typeface="+mn-ea"/>
                <a:cs typeface="+mn-cs"/>
              </a:rPr>
              <a:t>I have permission to extend that mercy to myself.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569913" indent="-344488">
              <a:lnSpc>
                <a:spcPct val="110000"/>
              </a:lnSpc>
            </a:pPr>
            <a:r>
              <a:rPr lang="en-US" b="1" kern="1200" dirty="0" smtClean="0">
                <a:solidFill>
                  <a:schemeClr val="tx1"/>
                </a:solidFill>
                <a:latin typeface="+mn-lt"/>
                <a:ea typeface="+mn-ea"/>
                <a:cs typeface="+mn-cs"/>
              </a:rPr>
              <a:t>d. Accept the power of God to live with the consequences of a mistake</a:t>
            </a:r>
            <a:r>
              <a:rPr lang="en-US" kern="1200" dirty="0" smtClean="0">
                <a:solidFill>
                  <a:schemeClr val="tx1"/>
                </a:solidFill>
                <a:latin typeface="+mn-lt"/>
                <a:ea typeface="+mn-ea"/>
                <a:cs typeface="+mn-cs"/>
              </a:rPr>
              <a:t>. A mistake is not the same as a sin. A mistake is accidental and unintended in nature. And there is not a mortal who has never made a mistake. Some mistakes don’t carry lasting consequences. But some do. Two brothers, one eight and the other six years old, were playing in the living room when the younger of the two found his father’s loaded pistol. Before his brother could take it away from him, the gun accidently went off, killing the older brother. </a:t>
            </a:r>
            <a:r>
              <a:rPr lang="en-US" b="1" kern="1200" dirty="0" smtClean="0">
                <a:solidFill>
                  <a:schemeClr val="tx1"/>
                </a:solidFill>
                <a:latin typeface="+mn-lt"/>
                <a:ea typeface="+mn-ea"/>
                <a:cs typeface="+mn-cs"/>
              </a:rPr>
              <a:t>There are wonderful promises in the Word of God that can help deal with the terrible guilt deriving from such a situation</a:t>
            </a:r>
            <a:r>
              <a:rPr lang="en-US" kern="1200" dirty="0" smtClean="0">
                <a:solidFill>
                  <a:schemeClr val="tx1"/>
                </a:solidFill>
                <a:latin typeface="+mn-lt"/>
                <a:ea typeface="+mn-ea"/>
                <a:cs typeface="+mn-cs"/>
              </a:rPr>
              <a:t>. “Come to me, all you that are weary and carrying heavy burdens, and I will give you rest” (Matthew 11:28 NRSV); “Cast your burden on the Lord, and he will sustain you; he will never permit the righteous to be moved (Psalm 55:22 NRSV). Professional counseling may also help to deal with such consequences.</a:t>
            </a:r>
          </a:p>
          <a:p>
            <a:pPr marL="569913" indent="-344488">
              <a:lnSpc>
                <a:spcPct val="110000"/>
              </a:lnSpc>
            </a:pPr>
            <a:r>
              <a:rPr lang="en-US" kern="1200" dirty="0" smtClean="0">
                <a:solidFill>
                  <a:schemeClr val="tx1"/>
                </a:solidFill>
                <a:latin typeface="+mn-lt"/>
                <a:ea typeface="+mn-ea"/>
                <a:cs typeface="+mn-cs"/>
              </a:rPr>
              <a:t> </a:t>
            </a:r>
          </a:p>
          <a:p>
            <a:pPr marL="569913" indent="-344488">
              <a:lnSpc>
                <a:spcPct val="110000"/>
              </a:lnSpc>
            </a:pPr>
            <a:r>
              <a:rPr lang="en-US" kern="1200" dirty="0" smtClean="0">
                <a:solidFill>
                  <a:schemeClr val="tx1"/>
                </a:solidFill>
                <a:latin typeface="+mn-lt"/>
                <a:ea typeface="+mn-ea"/>
                <a:cs typeface="+mn-cs"/>
              </a:rPr>
              <a:t>e. </a:t>
            </a:r>
            <a:r>
              <a:rPr lang="en-US" b="1" kern="1200" dirty="0" smtClean="0">
                <a:solidFill>
                  <a:schemeClr val="tx1"/>
                </a:solidFill>
                <a:latin typeface="+mn-lt"/>
                <a:ea typeface="+mn-ea"/>
                <a:cs typeface="+mn-cs"/>
              </a:rPr>
              <a:t>Learn to filter what comes to your mind.</a:t>
            </a:r>
            <a:r>
              <a:rPr lang="en-US" kern="1200" dirty="0" smtClean="0">
                <a:solidFill>
                  <a:schemeClr val="tx1"/>
                </a:solidFill>
                <a:latin typeface="+mn-lt"/>
                <a:ea typeface="+mn-ea"/>
                <a:cs typeface="+mn-cs"/>
              </a:rPr>
              <a:t> Rather than review past mistakes and misdeeds, focus on what will lift your spirits and confirm your faith. Don’t accept definitions of yourself volunteered by others unless they coincide with God’s definition of how much you are really worth. </a:t>
            </a:r>
            <a:r>
              <a:rPr lang="en-US" b="1" kern="1200" dirty="0" smtClean="0">
                <a:solidFill>
                  <a:schemeClr val="tx1"/>
                </a:solidFill>
                <a:latin typeface="+mn-lt"/>
                <a:ea typeface="+mn-ea"/>
                <a:cs typeface="+mn-cs"/>
              </a:rPr>
              <a:t>Remember, we were worth the life of the Son of God, and we are now sons and daughters of the Most High God! Don’t forget it—God doesn’t</a:t>
            </a:r>
            <a:r>
              <a:rPr lang="en-US" kern="1200" dirty="0" smtClean="0">
                <a:solidFill>
                  <a:schemeClr val="tx1"/>
                </a:solidFill>
                <a:latin typeface="+mn-lt"/>
                <a:ea typeface="+mn-ea"/>
                <a:cs typeface="+mn-cs"/>
              </a:rPr>
              <a:t>. When thoughts of discouragement come, follow the advice in Philippians 4:8, “Finally, beloved, whatever is true, whatever is honorable, whatever is just, whatever is pure, whatever is pleasing, whatever is commendable,… if there is anything worthy of praise, think about </a:t>
            </a:r>
            <a:r>
              <a:rPr lang="en-US" i="1" kern="1200" dirty="0" smtClean="0">
                <a:solidFill>
                  <a:schemeClr val="tx1"/>
                </a:solidFill>
                <a:latin typeface="+mn-lt"/>
                <a:ea typeface="+mn-ea"/>
                <a:cs typeface="+mn-cs"/>
              </a:rPr>
              <a:t>these</a:t>
            </a:r>
            <a:r>
              <a:rPr lang="en-US" kern="1200" dirty="0" smtClean="0">
                <a:solidFill>
                  <a:schemeClr val="tx1"/>
                </a:solidFill>
                <a:latin typeface="+mn-lt"/>
                <a:ea typeface="+mn-ea"/>
                <a:cs typeface="+mn-cs"/>
              </a:rPr>
              <a:t> things” (NRSV; emphasis provided).</a:t>
            </a:r>
          </a:p>
          <a:p>
            <a:pPr>
              <a:lnSpc>
                <a:spcPct val="110000"/>
              </a:lnSpc>
            </a:pP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gn="l">
              <a:lnSpc>
                <a:spcPct val="110000"/>
              </a:lnSpc>
              <a:buNone/>
            </a:pPr>
            <a:r>
              <a:rPr lang="en-US" b="1" kern="1200" dirty="0" smtClean="0">
                <a:solidFill>
                  <a:schemeClr val="tx1"/>
                </a:solidFill>
              </a:rPr>
              <a:t>Principle #12: “Forgiving” God (Job 1:21; 19:25; Job 10:2) </a:t>
            </a:r>
            <a:r>
              <a:rPr lang="en-US" dirty="0" smtClean="0"/>
              <a:t>“Naked I came from my mother’s womb,  and naked I will depart. The </a:t>
            </a:r>
            <a:r>
              <a:rPr lang="en-US" cap="small" dirty="0" smtClean="0"/>
              <a:t>Lord</a:t>
            </a:r>
            <a:r>
              <a:rPr lang="en-US" dirty="0" smtClean="0"/>
              <a:t> gave and the </a:t>
            </a:r>
            <a:r>
              <a:rPr lang="en-US" cap="small" dirty="0" smtClean="0"/>
              <a:t>Lord</a:t>
            </a:r>
            <a:r>
              <a:rPr lang="en-US" dirty="0" smtClean="0"/>
              <a:t> has taken away; may the name of the </a:t>
            </a:r>
            <a:r>
              <a:rPr lang="en-US" cap="small" dirty="0" smtClean="0"/>
              <a:t>Lord</a:t>
            </a:r>
            <a:r>
              <a:rPr lang="en-US" dirty="0" smtClean="0"/>
              <a:t> be praised.” Job 1:21</a:t>
            </a:r>
          </a:p>
          <a:p>
            <a:pPr>
              <a:lnSpc>
                <a:spcPct val="110000"/>
              </a:lnSpc>
            </a:pPr>
            <a:endParaRPr lang="en-US" dirty="0" smtClean="0"/>
          </a:p>
          <a:p>
            <a:pPr>
              <a:lnSpc>
                <a:spcPct val="110000"/>
              </a:lnSpc>
            </a:pPr>
            <a:r>
              <a:rPr lang="en-US" kern="1200" dirty="0" smtClean="0">
                <a:solidFill>
                  <a:schemeClr val="tx1"/>
                </a:solidFill>
              </a:rPr>
              <a:t>”Forgive God?! But God has never sinned so that He needs to be forgiven. What could you possibly mean?” These were the questions written across the puzzled faces of a group of Hispanic women in San Antonio, Texas, some years back, as this title was flashed on the screen.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In order to help them understand what I meant, I asked them to picture a mother and her 17-year-old daughter. The girl had a wonderful, outgoing personality, was a model Christian, involved in church activities, community service, an honors student in high school, looking forward to attending one of the nation’s finest universities. One evening, while driving home from choir practice, she is killed instantly by a drunk driver.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Then the ladies were asked, “Do you think that one of the responses of this mother to this unspeakable tragedy might be to bow her head in acceptance while at the same time raising her fist to a God she perceives could have intervened to save her daughter?” Didn’t God see what a valuable human being this child was? Didn’t He care about the contributions she would make to society as opposed to that drunk who is still alive and well? </a:t>
            </a: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4D257A-95B5-48BE-9966-D0E82BC72E5E}"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65E1A6-C022-43B9-8BC8-25BE705178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B89ED-2C52-401C-9695-51B80F5E2A92}"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3BD3F8-14C8-4538-8F04-EFA5DD495F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814C5-D215-4DFB-A927-F265073E5D12}"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97D8DD-840F-494F-8D97-E27AC9E2F4D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A73868-A314-4D2A-8C5E-56FE737EFBF1}"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43AFD7-131B-4B92-80D7-880FC1526E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C9B0F-8BBA-49E2-92B4-E485DAF4E205}"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02603C-F8D8-4923-811D-3C546C967A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65F276-C6CA-4EE6-8A33-2DABEDD34346}"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638AD0-9801-4D40-928A-9DCA0CDA15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839674-8E71-48B2-895E-325E03720F20}" type="datetimeFigureOut">
              <a:rPr lang="en-US"/>
              <a:pPr>
                <a:defRPr/>
              </a:pPr>
              <a:t>5/28/14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6885B0-C75E-4F35-835F-78FBCCC4AA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29E836-A727-440E-B855-0C8CBFA20C0B}" type="datetimeFigureOut">
              <a:rPr lang="en-US"/>
              <a:pPr>
                <a:defRPr/>
              </a:pPr>
              <a:t>5/28/14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0099E0E-F679-49B3-9F68-343D0C6B0F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CFFF7F-6928-41ED-81DE-DD4F504E915C}" type="datetimeFigureOut">
              <a:rPr lang="en-US"/>
              <a:pPr>
                <a:defRPr/>
              </a:pPr>
              <a:t>5/28/14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6A5E15-5149-4000-9A41-848D03131D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0096B-0E86-4D6D-8C4E-2357BD5B3617}"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D14DC6-6D9E-4645-AC28-66AC75254C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6B32A2-7351-4A7A-89C4-D1DA5DD39677}"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EAFAF8-A3EB-4796-9DFC-F39E42D09E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60967E-E2CA-4543-A3EC-BC9D480A7EF0}" type="datetimeFigureOut">
              <a:rPr lang="en-US"/>
              <a:pPr>
                <a:defRPr/>
              </a:pPr>
              <a:t>5/28/14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705A52-C6F0-4C80-A9BD-BB7238784B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2539169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209800" y="579438"/>
            <a:ext cx="6477000" cy="1249362"/>
          </a:xfrm>
        </p:spPr>
        <p:txBody>
          <a:bodyPr/>
          <a:lstStyle/>
          <a:p>
            <a:r>
              <a:rPr lang="en-US" b="1" dirty="0">
                <a:solidFill>
                  <a:srgbClr val="660066"/>
                </a:solidFill>
              </a:rPr>
              <a:t/>
            </a:r>
            <a:br>
              <a:rPr lang="en-US" b="1" dirty="0">
                <a:solidFill>
                  <a:srgbClr val="660066"/>
                </a:solidFill>
              </a:rPr>
            </a:br>
            <a:r>
              <a:rPr lang="en-US" b="1" dirty="0">
                <a:solidFill>
                  <a:srgbClr val="660066"/>
                </a:solidFill>
              </a:rPr>
              <a:t>“Forgiving” God</a:t>
            </a:r>
            <a:r>
              <a:rPr lang="en-US" dirty="0">
                <a:solidFill>
                  <a:srgbClr val="660066"/>
                </a:solidFill>
              </a:rPr>
              <a:t/>
            </a:r>
            <a:br>
              <a:rPr lang="en-US" dirty="0">
                <a:solidFill>
                  <a:srgbClr val="660066"/>
                </a:solidFill>
              </a:rPr>
            </a:br>
            <a:endParaRPr lang="en-US" baseline="30000" dirty="0"/>
          </a:p>
        </p:txBody>
      </p:sp>
      <p:sp>
        <p:nvSpPr>
          <p:cNvPr id="6" name="Content Placeholder 2"/>
          <p:cNvSpPr>
            <a:spLocks noGrp="1"/>
          </p:cNvSpPr>
          <p:nvPr>
            <p:ph idx="1"/>
          </p:nvPr>
        </p:nvSpPr>
        <p:spPr>
          <a:xfrm>
            <a:off x="609600" y="2743200"/>
            <a:ext cx="8229600" cy="2362200"/>
          </a:xfrm>
        </p:spPr>
        <p:txBody>
          <a:bodyPr/>
          <a:lstStyle/>
          <a:p>
            <a:pPr>
              <a:buNone/>
            </a:pPr>
            <a:r>
              <a:rPr lang="en-US" sz="3600" dirty="0"/>
              <a:t>“For I know that my Redeemer lives…and after my skin has been thus destroyed, then in my flesh I shall see God</a:t>
            </a:r>
            <a:r>
              <a:rPr lang="en-US" sz="3600" dirty="0" smtClean="0"/>
              <a:t>”</a:t>
            </a:r>
          </a:p>
          <a:p>
            <a:pPr algn="ctr">
              <a:buNone/>
            </a:pPr>
            <a:r>
              <a:rPr lang="en-US" dirty="0" smtClean="0"/>
              <a:t> Job 19:25</a:t>
            </a:r>
          </a:p>
          <a:p>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579438"/>
            <a:ext cx="5638800" cy="1249362"/>
          </a:xfrm>
        </p:spPr>
        <p:txBody>
          <a:bodyPr/>
          <a:lstStyle/>
          <a:p>
            <a:r>
              <a:rPr lang="en-US" b="1" dirty="0">
                <a:solidFill>
                  <a:srgbClr val="660066"/>
                </a:solidFill>
              </a:rPr>
              <a:t/>
            </a:r>
            <a:br>
              <a:rPr lang="en-US" b="1" dirty="0">
                <a:solidFill>
                  <a:srgbClr val="660066"/>
                </a:solidFill>
              </a:rPr>
            </a:br>
            <a:r>
              <a:rPr lang="en-US" b="1" dirty="0">
                <a:solidFill>
                  <a:srgbClr val="660066"/>
                </a:solidFill>
              </a:rPr>
              <a:t>“Forgiving” God</a:t>
            </a:r>
            <a:r>
              <a:rPr lang="en-US" dirty="0">
                <a:solidFill>
                  <a:srgbClr val="660066"/>
                </a:solidFill>
              </a:rPr>
              <a:t/>
            </a:r>
            <a:br>
              <a:rPr lang="en-US" dirty="0">
                <a:solidFill>
                  <a:srgbClr val="660066"/>
                </a:solidFill>
              </a:rPr>
            </a:br>
            <a:endParaRPr lang="en-US" baseline="30000" dirty="0"/>
          </a:p>
        </p:txBody>
      </p:sp>
      <p:sp>
        <p:nvSpPr>
          <p:cNvPr id="6" name="Content Placeholder 2"/>
          <p:cNvSpPr>
            <a:spLocks noGrp="1"/>
          </p:cNvSpPr>
          <p:nvPr>
            <p:ph idx="1"/>
          </p:nvPr>
        </p:nvSpPr>
        <p:spPr>
          <a:xfrm>
            <a:off x="76200" y="2895600"/>
            <a:ext cx="8915400" cy="2362200"/>
          </a:xfrm>
        </p:spPr>
        <p:txBody>
          <a:bodyPr/>
          <a:lstStyle/>
          <a:p>
            <a:pPr algn="ctr">
              <a:buNone/>
            </a:pPr>
            <a:r>
              <a:rPr lang="en-US" sz="3600" dirty="0" smtClean="0"/>
              <a:t>“</a:t>
            </a:r>
            <a:r>
              <a:rPr lang="en-US" sz="3600" baseline="30000" dirty="0" smtClean="0"/>
              <a:t> </a:t>
            </a:r>
            <a:r>
              <a:rPr lang="en-US" sz="3600" dirty="0" smtClean="0"/>
              <a:t>I say to God: Do not declare me guilty, but tell me what charges you have against me.”</a:t>
            </a:r>
          </a:p>
          <a:p>
            <a:pPr algn="ctr">
              <a:buNone/>
            </a:pPr>
            <a:r>
              <a:rPr lang="en-US" dirty="0" smtClean="0"/>
              <a:t>Job 10:2</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pic>
        <p:nvPicPr>
          <p:cNvPr id="3" name="Picture 2"/>
          <p:cNvPicPr>
            <a:picLocks noChangeAspect="1"/>
          </p:cNvPicPr>
          <p:nvPr/>
        </p:nvPicPr>
        <p:blipFill>
          <a:blip r:embed="rId4"/>
          <a:stretch>
            <a:fillRect/>
          </a:stretch>
        </p:blipFill>
        <p:spPr>
          <a:xfrm>
            <a:off x="4775200" y="3581400"/>
            <a:ext cx="4368800" cy="3276600"/>
          </a:xfrm>
          <a:prstGeom prst="rect">
            <a:avLst/>
          </a:prstGeom>
          <a:ln>
            <a:noFill/>
          </a:ln>
          <a:effectLst>
            <a:softEdge rad="112500"/>
          </a:effectLst>
        </p:spPr>
      </p:pic>
      <p:sp>
        <p:nvSpPr>
          <p:cNvPr id="4" name="Title 1"/>
          <p:cNvSpPr>
            <a:spLocks noGrp="1"/>
          </p:cNvSpPr>
          <p:nvPr>
            <p:ph type="title"/>
          </p:nvPr>
        </p:nvSpPr>
        <p:spPr>
          <a:xfrm>
            <a:off x="609600" y="2286000"/>
            <a:ext cx="5181600" cy="2697162"/>
          </a:xfrm>
        </p:spPr>
        <p:txBody>
          <a:bodyPr/>
          <a:lstStyle/>
          <a:p>
            <a:r>
              <a:rPr lang="en-US" b="1" i="1" dirty="0" smtClean="0"/>
              <a:t> </a:t>
            </a:r>
            <a:r>
              <a:rPr lang="en-US" b="1" i="1" dirty="0"/>
              <a:t>S</a:t>
            </a:r>
            <a:r>
              <a:rPr lang="en-US" b="1" i="1" dirty="0" smtClean="0"/>
              <a:t>trategies you can </a:t>
            </a:r>
            <a:r>
              <a:rPr lang="en-US" b="1" i="1" dirty="0"/>
              <a:t>use to get past a hurtful event.</a:t>
            </a:r>
            <a:r>
              <a:rPr lang="en-US" b="1" dirty="0"/>
              <a:t/>
            </a:r>
            <a:br>
              <a:rPr lang="en-US" b="1" dirty="0"/>
            </a:br>
            <a:r>
              <a:rPr lang="en-US" b="1" i="1" dirty="0" smtClean="0"/>
              <a:t> </a:t>
            </a:r>
            <a:r>
              <a:rPr lang="en-US" dirty="0"/>
              <a:t/>
            </a:r>
            <a:br>
              <a:rPr lang="en-US" dirty="0"/>
            </a:br>
            <a:endParaRPr lang="en-US" baseline="30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04800" y="685800"/>
            <a:ext cx="8229600" cy="1143000"/>
          </a:xfrm>
        </p:spPr>
        <p:txBody>
          <a:bodyPr/>
          <a:lstStyle/>
          <a:p>
            <a:r>
              <a:rPr lang="en-US" b="1" dirty="0" smtClean="0">
                <a:solidFill>
                  <a:srgbClr val="660066"/>
                </a:solidFill>
              </a:rPr>
              <a:t>Personality Traits and Forgiveness</a:t>
            </a:r>
            <a:endParaRPr lang="en-US" b="1" dirty="0">
              <a:solidFill>
                <a:srgbClr val="660066"/>
              </a:solidFill>
            </a:endParaRPr>
          </a:p>
        </p:txBody>
      </p:sp>
      <p:sp>
        <p:nvSpPr>
          <p:cNvPr id="3" name="Content Placeholder 2"/>
          <p:cNvSpPr>
            <a:spLocks noGrp="1"/>
          </p:cNvSpPr>
          <p:nvPr>
            <p:ph idx="1"/>
          </p:nvPr>
        </p:nvSpPr>
        <p:spPr>
          <a:xfrm>
            <a:off x="228600" y="2103437"/>
            <a:ext cx="4038600" cy="4525963"/>
          </a:xfrm>
        </p:spPr>
        <p:txBody>
          <a:bodyPr/>
          <a:lstStyle/>
          <a:p>
            <a:pPr>
              <a:buNone/>
            </a:pPr>
            <a:r>
              <a:rPr lang="en-US" b="1" dirty="0" smtClean="0">
                <a:solidFill>
                  <a:srgbClr val="660066"/>
                </a:solidFill>
              </a:rPr>
              <a:t>Forgiveness Inhibitors</a:t>
            </a:r>
            <a:endParaRPr lang="en-US" dirty="0" smtClean="0">
              <a:solidFill>
                <a:srgbClr val="660066"/>
              </a:solidFill>
            </a:endParaRPr>
          </a:p>
          <a:p>
            <a:pPr marL="569913" indent="-225425"/>
            <a:r>
              <a:rPr lang="en-US" dirty="0" smtClean="0"/>
              <a:t>Rumination</a:t>
            </a:r>
          </a:p>
          <a:p>
            <a:pPr marL="569913" indent="-225425"/>
            <a:r>
              <a:rPr lang="en-US" dirty="0" smtClean="0"/>
              <a:t>Narcissism</a:t>
            </a:r>
          </a:p>
          <a:p>
            <a:pPr marL="569913" indent="-225425"/>
            <a:r>
              <a:rPr lang="en-US" dirty="0" smtClean="0"/>
              <a:t>Neuroticism</a:t>
            </a:r>
          </a:p>
          <a:p>
            <a:pPr marL="569913" indent="-225425"/>
            <a:r>
              <a:rPr lang="en-US" dirty="0" smtClean="0"/>
              <a:t>Introversion</a:t>
            </a:r>
          </a:p>
          <a:p>
            <a:pPr marL="569913" indent="-225425"/>
            <a:r>
              <a:rPr lang="en-US" dirty="0" smtClean="0"/>
              <a:t>Trait anxiety</a:t>
            </a:r>
          </a:p>
          <a:p>
            <a:pPr marL="569913" indent="-225425"/>
            <a:r>
              <a:rPr lang="en-US" dirty="0" smtClean="0"/>
              <a:t>Trait anger</a:t>
            </a:r>
          </a:p>
        </p:txBody>
      </p:sp>
      <p:sp>
        <p:nvSpPr>
          <p:cNvPr id="4" name="Content Placeholder 2"/>
          <p:cNvSpPr txBox="1">
            <a:spLocks/>
          </p:cNvSpPr>
          <p:nvPr/>
        </p:nvSpPr>
        <p:spPr bwMode="auto">
          <a:xfrm>
            <a:off x="4419600" y="2133600"/>
            <a:ext cx="434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none" strike="noStrike" kern="1200" cap="none" spc="0" normalizeH="0" baseline="0" noProof="0" dirty="0" smtClean="0">
                <a:ln>
                  <a:noFill/>
                </a:ln>
                <a:solidFill>
                  <a:srgbClr val="008000"/>
                </a:solidFill>
                <a:effectLst/>
                <a:uLnTx/>
                <a:uFillTx/>
                <a:latin typeface="+mn-lt"/>
                <a:ea typeface="+mn-ea"/>
                <a:cs typeface="+mn-cs"/>
              </a:rPr>
              <a:t>Forgiveness Facilitators</a:t>
            </a: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Trait humility</a:t>
            </a: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Trait gratitude</a:t>
            </a: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9144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Trait empathetic concern</a:t>
            </a: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Openness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Getting Through Forgiveness</a:t>
            </a:r>
            <a:endParaRPr lang="en-US" b="1" dirty="0">
              <a:solidFill>
                <a:srgbClr val="660066"/>
              </a:solidFill>
            </a:endParaRPr>
          </a:p>
        </p:txBody>
      </p:sp>
      <p:sp>
        <p:nvSpPr>
          <p:cNvPr id="3" name="Content Placeholder 2"/>
          <p:cNvSpPr>
            <a:spLocks noGrp="1"/>
          </p:cNvSpPr>
          <p:nvPr>
            <p:ph idx="1"/>
          </p:nvPr>
        </p:nvSpPr>
        <p:spPr>
          <a:xfrm>
            <a:off x="457200" y="2027237"/>
            <a:ext cx="8229600" cy="4525963"/>
          </a:xfrm>
        </p:spPr>
        <p:txBody>
          <a:bodyPr/>
          <a:lstStyle/>
          <a:p>
            <a:pPr>
              <a:buNone/>
            </a:pPr>
            <a:r>
              <a:rPr lang="en-US" b="1" dirty="0" smtClean="0"/>
              <a:t>Worthington’s R.E.A.C.H. Model of Forgiveness </a:t>
            </a:r>
          </a:p>
          <a:p>
            <a:pPr marL="914400" lvl="0" indent="0">
              <a:buNone/>
            </a:pPr>
            <a:r>
              <a:rPr lang="en-US" sz="4400" b="1" dirty="0" smtClean="0">
                <a:solidFill>
                  <a:srgbClr val="008000"/>
                </a:solidFill>
                <a:effectLst>
                  <a:outerShdw blurRad="38100" dist="38100" dir="2700000" algn="tl">
                    <a:srgbClr val="000000">
                      <a:alpha val="43137"/>
                    </a:srgbClr>
                  </a:outerShdw>
                </a:effectLst>
              </a:rPr>
              <a:t>R</a:t>
            </a:r>
            <a:r>
              <a:rPr lang="en-US" dirty="0" smtClean="0"/>
              <a:t> - </a:t>
            </a:r>
            <a:r>
              <a:rPr lang="en-US" b="1" dirty="0" smtClean="0">
                <a:solidFill>
                  <a:srgbClr val="008000"/>
                </a:solidFill>
              </a:rPr>
              <a:t>Recall</a:t>
            </a:r>
            <a:r>
              <a:rPr lang="en-US" dirty="0" smtClean="0"/>
              <a:t> the hurt</a:t>
            </a:r>
          </a:p>
          <a:p>
            <a:pPr marL="914400" lvl="0" indent="0">
              <a:buNone/>
            </a:pPr>
            <a:r>
              <a:rPr lang="en-US" sz="4400" b="1" dirty="0" smtClean="0">
                <a:solidFill>
                  <a:srgbClr val="660066"/>
                </a:solidFill>
                <a:effectLst>
                  <a:outerShdw blurRad="38100" dist="38100" dir="2700000" algn="tl">
                    <a:srgbClr val="000000">
                      <a:alpha val="43137"/>
                    </a:srgbClr>
                  </a:outerShdw>
                </a:effectLst>
              </a:rPr>
              <a:t>E</a:t>
            </a:r>
            <a:r>
              <a:rPr lang="en-US" dirty="0" smtClean="0">
                <a:solidFill>
                  <a:srgbClr val="660066"/>
                </a:solidFill>
              </a:rPr>
              <a:t> </a:t>
            </a:r>
            <a:r>
              <a:rPr lang="en-US" dirty="0" smtClean="0"/>
              <a:t>- </a:t>
            </a:r>
            <a:r>
              <a:rPr lang="en-US" b="1" dirty="0" smtClean="0">
                <a:solidFill>
                  <a:srgbClr val="660066"/>
                </a:solidFill>
              </a:rPr>
              <a:t>Empathize</a:t>
            </a:r>
            <a:r>
              <a:rPr lang="en-US" dirty="0" smtClean="0"/>
              <a:t> with the offender</a:t>
            </a:r>
          </a:p>
          <a:p>
            <a:pPr marL="914400" lvl="0" indent="0">
              <a:buNone/>
            </a:pPr>
            <a:r>
              <a:rPr lang="en-US" sz="4400" b="1" dirty="0" smtClean="0">
                <a:solidFill>
                  <a:srgbClr val="000090"/>
                </a:solidFill>
                <a:effectLst>
                  <a:outerShdw blurRad="38100" dist="38100" dir="2700000" algn="tl">
                    <a:srgbClr val="000000">
                      <a:alpha val="43137"/>
                    </a:srgbClr>
                  </a:outerShdw>
                </a:effectLst>
              </a:rPr>
              <a:t>A</a:t>
            </a:r>
            <a:r>
              <a:rPr lang="en-US" dirty="0" smtClean="0"/>
              <a:t> </a:t>
            </a:r>
            <a:r>
              <a:rPr lang="en-US" b="1" dirty="0" smtClean="0">
                <a:solidFill>
                  <a:srgbClr val="000090"/>
                </a:solidFill>
              </a:rPr>
              <a:t>- Altruistic </a:t>
            </a:r>
            <a:r>
              <a:rPr lang="en-US" dirty="0" smtClean="0"/>
              <a:t>gift of forgiveness is given</a:t>
            </a:r>
          </a:p>
          <a:p>
            <a:pPr marL="914400" lvl="0" indent="0">
              <a:buNone/>
            </a:pPr>
            <a:r>
              <a:rPr lang="en-US" sz="4400" b="1" dirty="0" smtClean="0">
                <a:solidFill>
                  <a:srgbClr val="FF0000"/>
                </a:solidFill>
                <a:effectLst>
                  <a:outerShdw blurRad="38100" dist="38100" dir="2700000" algn="tl">
                    <a:srgbClr val="000000">
                      <a:alpha val="43137"/>
                    </a:srgbClr>
                  </a:outerShdw>
                </a:effectLst>
              </a:rPr>
              <a:t>C</a:t>
            </a:r>
            <a:r>
              <a:rPr lang="en-US" dirty="0" smtClean="0">
                <a:solidFill>
                  <a:srgbClr val="FF0000"/>
                </a:solidFill>
              </a:rPr>
              <a:t> </a:t>
            </a:r>
            <a:r>
              <a:rPr lang="en-US" dirty="0" smtClean="0"/>
              <a:t>- </a:t>
            </a:r>
            <a:r>
              <a:rPr lang="en-US" b="1" dirty="0" smtClean="0">
                <a:solidFill>
                  <a:srgbClr val="FF0000"/>
                </a:solidFill>
              </a:rPr>
              <a:t>Commitment</a:t>
            </a:r>
            <a:r>
              <a:rPr lang="en-US" dirty="0" smtClean="0"/>
              <a:t> to forgive</a:t>
            </a:r>
          </a:p>
          <a:p>
            <a:pPr marL="914400" lvl="0" indent="0">
              <a:buNone/>
            </a:pPr>
            <a:r>
              <a:rPr lang="en-US" sz="4400" b="1" dirty="0" smtClean="0">
                <a:solidFill>
                  <a:schemeClr val="accent6">
                    <a:lumMod val="75000"/>
                  </a:schemeClr>
                </a:solidFill>
                <a:effectLst>
                  <a:outerShdw blurRad="38100" dist="38100" dir="2700000" algn="tl">
                    <a:srgbClr val="000000">
                      <a:alpha val="43137"/>
                    </a:srgbClr>
                  </a:outerShdw>
                </a:effectLst>
              </a:rPr>
              <a:t>H</a:t>
            </a:r>
            <a:r>
              <a:rPr lang="en-US" dirty="0" smtClean="0">
                <a:solidFill>
                  <a:schemeClr val="accent6">
                    <a:lumMod val="75000"/>
                  </a:schemeClr>
                </a:solidFill>
              </a:rPr>
              <a:t> </a:t>
            </a:r>
            <a:r>
              <a:rPr lang="en-US" dirty="0" smtClean="0"/>
              <a:t>- </a:t>
            </a:r>
            <a:r>
              <a:rPr lang="en-US" b="1" dirty="0" smtClean="0">
                <a:solidFill>
                  <a:srgbClr val="FF6600"/>
                </a:solidFill>
              </a:rPr>
              <a:t>Hold onto </a:t>
            </a:r>
            <a:r>
              <a:rPr lang="en-US" dirty="0" smtClean="0"/>
              <a:t>forgiveness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533400" y="381000"/>
            <a:ext cx="8229600" cy="1143000"/>
          </a:xfrm>
        </p:spPr>
        <p:txBody>
          <a:bodyPr/>
          <a:lstStyle/>
          <a:p>
            <a:r>
              <a:rPr lang="en-US" b="1" dirty="0" smtClean="0">
                <a:solidFill>
                  <a:srgbClr val="660066"/>
                </a:solidFill>
              </a:rPr>
              <a:t>R.E.A.C.H. </a:t>
            </a:r>
            <a:br>
              <a:rPr lang="en-US" b="1" dirty="0" smtClean="0">
                <a:solidFill>
                  <a:srgbClr val="660066"/>
                </a:solidFill>
              </a:rPr>
            </a:br>
            <a:r>
              <a:rPr lang="en-US" b="1" dirty="0" smtClean="0">
                <a:solidFill>
                  <a:srgbClr val="660066"/>
                </a:solidFill>
              </a:rPr>
              <a:t>in Cases of Serious Wrongs</a:t>
            </a:r>
            <a:endParaRPr lang="en-US" b="1" dirty="0">
              <a:solidFill>
                <a:srgbClr val="660066"/>
              </a:solidFill>
            </a:endParaRPr>
          </a:p>
        </p:txBody>
      </p:sp>
      <p:sp>
        <p:nvSpPr>
          <p:cNvPr id="3" name="Content Placeholder 2"/>
          <p:cNvSpPr>
            <a:spLocks noGrp="1"/>
          </p:cNvSpPr>
          <p:nvPr>
            <p:ph idx="1"/>
          </p:nvPr>
        </p:nvSpPr>
        <p:spPr>
          <a:xfrm>
            <a:off x="3505200" y="2209800"/>
            <a:ext cx="4953000" cy="2667000"/>
          </a:xfrm>
        </p:spPr>
        <p:txBody>
          <a:bodyPr/>
          <a:lstStyle/>
          <a:p>
            <a:pPr algn="ctr">
              <a:buNone/>
            </a:pPr>
            <a:r>
              <a:rPr lang="en-US" sz="4000" i="1" dirty="0" smtClean="0"/>
              <a:t>How does the </a:t>
            </a:r>
            <a:r>
              <a:rPr lang="en-US" sz="4000" b="1" i="1" dirty="0" smtClean="0"/>
              <a:t>R.E.A.C.H</a:t>
            </a:r>
            <a:r>
              <a:rPr lang="en-US" sz="4000" i="1" dirty="0" smtClean="0"/>
              <a:t>. model work in cases of serious wrongs, such as murder, rape, and physical violence? </a:t>
            </a:r>
          </a:p>
          <a:p>
            <a:pPr algn="ctr">
              <a:buNone/>
            </a:pPr>
            <a:endParaRPr lang="en-US" sz="4000" i="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1809016"/>
            <a:ext cx="3657600" cy="5125184"/>
          </a:xfrm>
          <a:prstGeom prst="rect">
            <a:avLst/>
          </a:prstGeom>
        </p:spPr>
      </p:pic>
      <p:sp>
        <p:nvSpPr>
          <p:cNvPr id="6" name="TextBox 5"/>
          <p:cNvSpPr txBox="1"/>
          <p:nvPr/>
        </p:nvSpPr>
        <p:spPr>
          <a:xfrm>
            <a:off x="2133600" y="3276600"/>
            <a:ext cx="184666" cy="369332"/>
          </a:xfrm>
          <a:prstGeom prst="rect">
            <a:avLst/>
          </a:prstGeom>
          <a:noFill/>
        </p:spPr>
        <p:txBody>
          <a:bodyPr wrap="none" rtlCol="0">
            <a:spAutoFit/>
          </a:bodyPr>
          <a:lstStyle/>
          <a:p>
            <a:endParaRPr lang="en-US" dirty="0"/>
          </a:p>
        </p:txBody>
      </p:sp>
      <p:sp>
        <p:nvSpPr>
          <p:cNvPr id="7" name="Rectangle 6"/>
          <p:cNvSpPr/>
          <p:nvPr/>
        </p:nvSpPr>
        <p:spPr>
          <a:xfrm>
            <a:off x="1447800" y="2971800"/>
            <a:ext cx="1979259" cy="523220"/>
          </a:xfrm>
          <a:prstGeom prst="rect">
            <a:avLst/>
          </a:prstGeom>
        </p:spPr>
        <p:txBody>
          <a:bodyPr wrap="none">
            <a:spAutoFit/>
          </a:bodyPr>
          <a:lstStyle/>
          <a:p>
            <a:r>
              <a:rPr lang="en-US" sz="2800" b="1" i="1" dirty="0">
                <a:solidFill>
                  <a:schemeClr val="bg1"/>
                </a:solidFill>
              </a:rPr>
              <a:t>R.E.A.C.H</a:t>
            </a:r>
            <a:r>
              <a:rPr lang="en-US" sz="2800" i="1" dirty="0">
                <a:solidFill>
                  <a:schemeClr val="bg1"/>
                </a:solidFill>
              </a:rPr>
              <a:t>.</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152400" y="2255837"/>
            <a:ext cx="8610600" cy="4525963"/>
          </a:xfrm>
        </p:spPr>
        <p:txBody>
          <a:bodyPr/>
          <a:lstStyle/>
          <a:p>
            <a:pPr marL="914400" indent="-463550">
              <a:buNone/>
            </a:pPr>
            <a:r>
              <a:rPr lang="en-US" b="1" dirty="0">
                <a:solidFill>
                  <a:srgbClr val="660066"/>
                </a:solidFill>
              </a:rPr>
              <a:t>1. Reporting these offenses to the authorities </a:t>
            </a:r>
            <a:r>
              <a:rPr lang="en-US" dirty="0"/>
              <a:t>should be a first step in moving toward the possibility of forgiveness.</a:t>
            </a:r>
          </a:p>
          <a:p>
            <a:pPr marL="965200" indent="-514350">
              <a:buAutoNum type="arabicPeriod"/>
            </a:pPr>
            <a:endParaRPr lang="en-US" sz="900" dirty="0"/>
          </a:p>
          <a:p>
            <a:pPr marL="914400" indent="-463550">
              <a:buNone/>
            </a:pPr>
            <a:r>
              <a:rPr lang="en-US" b="1" dirty="0">
                <a:solidFill>
                  <a:srgbClr val="660066"/>
                </a:solidFill>
              </a:rPr>
              <a:t>2.</a:t>
            </a:r>
            <a:r>
              <a:rPr lang="en-US" dirty="0"/>
              <a:t> You can begin the </a:t>
            </a:r>
            <a:r>
              <a:rPr lang="en-US" b="1" dirty="0">
                <a:solidFill>
                  <a:srgbClr val="660066"/>
                </a:solidFill>
              </a:rPr>
              <a:t>R.E.A.C.H.</a:t>
            </a:r>
            <a:r>
              <a:rPr lang="en-US" dirty="0"/>
              <a:t> process by </a:t>
            </a:r>
            <a:r>
              <a:rPr lang="en-US" b="1" dirty="0">
                <a:solidFill>
                  <a:srgbClr val="660066"/>
                </a:solidFill>
              </a:rPr>
              <a:t>recalling the crime committed against you.</a:t>
            </a:r>
          </a:p>
          <a:p>
            <a:pPr marL="0" indent="0">
              <a:buNone/>
            </a:pPr>
            <a:endParaRPr lang="en-US" dirty="0"/>
          </a:p>
        </p:txBody>
      </p:sp>
    </p:spTree>
    <p:extLst>
      <p:ext uri="{BB962C8B-B14F-4D97-AF65-F5344CB8AC3E}">
        <p14:creationId xmlns:p14="http://schemas.microsoft.com/office/powerpoint/2010/main" val="3515822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pic>
        <p:nvPicPr>
          <p:cNvPr id="4" name="Picture 3"/>
          <p:cNvPicPr>
            <a:picLocks noChangeAspect="1"/>
          </p:cNvPicPr>
          <p:nvPr/>
        </p:nvPicPr>
        <p:blipFill>
          <a:blip r:embed="rId4"/>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76200" y="1524000"/>
            <a:ext cx="7620000" cy="4724400"/>
          </a:xfrm>
        </p:spPr>
        <p:txBody>
          <a:bodyPr/>
          <a:lstStyle/>
          <a:p>
            <a:pPr>
              <a:buNone/>
            </a:pPr>
            <a:endParaRPr lang="en-US" b="1" i="1" dirty="0" smtClean="0"/>
          </a:p>
          <a:p>
            <a:pPr marL="914400" indent="-463550">
              <a:buNone/>
            </a:pPr>
            <a:r>
              <a:rPr lang="en-US" b="1" dirty="0" smtClean="0">
                <a:solidFill>
                  <a:srgbClr val="660066"/>
                </a:solidFill>
              </a:rPr>
              <a:t>3. Reframing the perpetrator of the crime through the reasoning of empathy </a:t>
            </a:r>
            <a:r>
              <a:rPr lang="en-US" dirty="0" smtClean="0"/>
              <a:t>will go far in helping you to rid your mind and heart of feelings of outrage and anger. </a:t>
            </a:r>
          </a:p>
          <a:p>
            <a:pPr marL="914400" indent="-463550">
              <a:buNone/>
            </a:pPr>
            <a:r>
              <a:rPr lang="en-US" b="1" dirty="0" smtClean="0">
                <a:solidFill>
                  <a:srgbClr val="660066"/>
                </a:solidFill>
              </a:rPr>
              <a:t>4. You can now decide when you will give him/her the gift of forgiveness.</a:t>
            </a:r>
            <a:endParaRPr lang="en-US" sz="3600" b="1" dirty="0" smtClean="0">
              <a:solidFill>
                <a:srgbClr val="660066"/>
              </a:solidFill>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685800" y="533400"/>
            <a:ext cx="8229600" cy="1143000"/>
          </a:xfrm>
        </p:spPr>
        <p:txBody>
          <a:bodyPr/>
          <a:lstStyle/>
          <a:p>
            <a:endParaRPr lang="en-US" sz="4000" dirty="0"/>
          </a:p>
        </p:txBody>
      </p:sp>
      <p:sp>
        <p:nvSpPr>
          <p:cNvPr id="3" name="Content Placeholder 2"/>
          <p:cNvSpPr>
            <a:spLocks noGrp="1"/>
          </p:cNvSpPr>
          <p:nvPr>
            <p:ph idx="1"/>
          </p:nvPr>
        </p:nvSpPr>
        <p:spPr>
          <a:xfrm>
            <a:off x="-228600" y="1676400"/>
            <a:ext cx="5791200" cy="4724400"/>
          </a:xfrm>
        </p:spPr>
        <p:txBody>
          <a:bodyPr/>
          <a:lstStyle/>
          <a:p>
            <a:pPr>
              <a:buNone/>
            </a:pPr>
            <a:endParaRPr lang="en-US" b="1" i="1" dirty="0" smtClean="0"/>
          </a:p>
          <a:p>
            <a:pPr marL="914400" indent="-463550">
              <a:buNone/>
            </a:pPr>
            <a:r>
              <a:rPr lang="en-US" b="1" dirty="0" smtClean="0">
                <a:solidFill>
                  <a:srgbClr val="660066"/>
                </a:solidFill>
              </a:rPr>
              <a:t>5. Forgiveness is both a one-time decision and a lifetime of commitment </a:t>
            </a:r>
            <a:r>
              <a:rPr lang="en-US" dirty="0" smtClean="0"/>
              <a:t>to keeping the forgiveness promise</a:t>
            </a:r>
            <a:r>
              <a:rPr lang="en-US" i="1" dirty="0" smtClean="0"/>
              <a:t>.</a:t>
            </a:r>
            <a:endParaRPr lang="en-US" sz="3600" dirty="0" smtClean="0"/>
          </a:p>
        </p:txBody>
      </p:sp>
      <p:pic>
        <p:nvPicPr>
          <p:cNvPr id="2" name="Picture 1"/>
          <p:cNvPicPr>
            <a:picLocks noChangeAspect="1"/>
          </p:cNvPicPr>
          <p:nvPr/>
        </p:nvPicPr>
        <p:blipFill>
          <a:blip r:embed="rId4"/>
          <a:stretch>
            <a:fillRect/>
          </a:stretch>
        </p:blipFill>
        <p:spPr>
          <a:xfrm>
            <a:off x="4419600" y="4495800"/>
            <a:ext cx="4881880" cy="2362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457200" y="274638"/>
            <a:ext cx="8229600" cy="1143000"/>
          </a:xfrm>
        </p:spPr>
        <p:txBody>
          <a:bodyPr/>
          <a:lstStyle/>
          <a:p>
            <a:endParaRPr lang="en-US" sz="4000" dirty="0"/>
          </a:p>
        </p:txBody>
      </p:sp>
      <p:sp>
        <p:nvSpPr>
          <p:cNvPr id="3" name="Content Placeholder 2"/>
          <p:cNvSpPr>
            <a:spLocks noGrp="1"/>
          </p:cNvSpPr>
          <p:nvPr>
            <p:ph idx="1"/>
          </p:nvPr>
        </p:nvSpPr>
        <p:spPr>
          <a:xfrm>
            <a:off x="-228600" y="1600200"/>
            <a:ext cx="6400800" cy="4724400"/>
          </a:xfrm>
        </p:spPr>
        <p:txBody>
          <a:bodyPr/>
          <a:lstStyle/>
          <a:p>
            <a:pPr>
              <a:buNone/>
            </a:pPr>
            <a:endParaRPr lang="en-US" b="1" i="1" dirty="0" smtClean="0"/>
          </a:p>
          <a:p>
            <a:pPr marL="914400" lvl="0" indent="-463550">
              <a:buNone/>
            </a:pPr>
            <a:r>
              <a:rPr lang="en-US" b="1" dirty="0" smtClean="0">
                <a:solidFill>
                  <a:srgbClr val="660066"/>
                </a:solidFill>
              </a:rPr>
              <a:t>6. Making a commitment to forgiveness carries with it a price of re-commitment on a daily basis….</a:t>
            </a:r>
            <a:r>
              <a:rPr lang="en-US" dirty="0" smtClean="0"/>
              <a:t>[where] prayer will serve you well. </a:t>
            </a:r>
            <a:endParaRPr lang="en-US" sz="3600" dirty="0" smtClean="0"/>
          </a:p>
        </p:txBody>
      </p:sp>
      <p:pic>
        <p:nvPicPr>
          <p:cNvPr id="2" name="Picture 1"/>
          <p:cNvPicPr>
            <a:picLocks noChangeAspect="1"/>
          </p:cNvPicPr>
          <p:nvPr/>
        </p:nvPicPr>
        <p:blipFill>
          <a:blip r:embed="rId4"/>
          <a:stretch>
            <a:fillRect/>
          </a:stretch>
        </p:blipFill>
        <p:spPr>
          <a:xfrm>
            <a:off x="4826000" y="4694903"/>
            <a:ext cx="4470400" cy="21630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7[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3048000"/>
            <a:ext cx="9601200" cy="2536825"/>
          </a:xfrm>
        </p:spPr>
        <p:txBody>
          <a:bodyPr/>
          <a:lstStyle/>
          <a:p>
            <a:r>
              <a:rPr lang="en-US" sz="4000" dirty="0" smtClean="0">
                <a:solidFill>
                  <a:schemeClr val="bg1"/>
                </a:solidFill>
                <a:latin typeface="Book Antiqua"/>
                <a:cs typeface="Book Antiqua"/>
              </a:rPr>
              <a:t>Forgiveness and Your Health – Part 2</a:t>
            </a:r>
            <a:br>
              <a:rPr lang="en-US" sz="4000" dirty="0" smtClean="0">
                <a:solidFill>
                  <a:schemeClr val="bg1"/>
                </a:solidFill>
                <a:latin typeface="Book Antiqua"/>
                <a:cs typeface="Book Antiqua"/>
              </a:rPr>
            </a:br>
            <a:r>
              <a:rPr lang="en-US" sz="1600" dirty="0" smtClean="0">
                <a:solidFill>
                  <a:schemeClr val="accent2">
                    <a:lumMod val="20000"/>
                    <a:lumOff val="80000"/>
                  </a:schemeClr>
                </a:solidFill>
                <a:latin typeface="Book Antiqua"/>
                <a:cs typeface="Book Antiqua"/>
              </a:rPr>
              <a:t>Adapted from </a:t>
            </a:r>
            <a:r>
              <a:rPr lang="en-US" sz="1600" i="1" dirty="0" smtClean="0">
                <a:solidFill>
                  <a:schemeClr val="accent2">
                    <a:lumMod val="20000"/>
                    <a:lumOff val="80000"/>
                  </a:schemeClr>
                </a:solidFill>
                <a:latin typeface="Book Antiqua"/>
                <a:cs typeface="Book Antiqua"/>
              </a:rPr>
              <a:t>I Forgive You, But…</a:t>
            </a:r>
            <a:r>
              <a:rPr lang="en-US" sz="1600" dirty="0" smtClean="0">
                <a:solidFill>
                  <a:schemeClr val="accent2">
                    <a:lumMod val="20000"/>
                    <a:lumOff val="80000"/>
                  </a:schemeClr>
                </a:solidFill>
                <a:latin typeface="Book Antiqua"/>
                <a:cs typeface="Book Antiqua"/>
              </a:rPr>
              <a:t> (Pacific Press, 2007) and other sources}</a:t>
            </a:r>
          </a:p>
        </p:txBody>
      </p:sp>
      <p:sp>
        <p:nvSpPr>
          <p:cNvPr id="3" name="Title 1"/>
          <p:cNvSpPr txBox="1">
            <a:spLocks/>
          </p:cNvSpPr>
          <p:nvPr/>
        </p:nvSpPr>
        <p:spPr bwMode="auto">
          <a:xfrm>
            <a:off x="762000" y="46482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endParaRPr lang="en-US" sz="1600" dirty="0" smtClean="0">
              <a:latin typeface="Book Antiqua"/>
              <a:ea typeface="+mj-ea"/>
              <a:cs typeface="Book Antiqua"/>
            </a:endParaRPr>
          </a:p>
          <a:p>
            <a:pPr algn="ctr"/>
            <a:r>
              <a:rPr lang="en-US" sz="1600" dirty="0" smtClean="0">
                <a:latin typeface="Book Antiqua"/>
                <a:cs typeface="Book Antiqua"/>
              </a:rPr>
              <a:t>Lourdes Morales-Gudmundsson, Ph.D.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685800"/>
            <a:ext cx="8229600" cy="1143000"/>
          </a:xfrm>
        </p:spPr>
        <p:txBody>
          <a:bodyPr/>
          <a:lstStyle/>
          <a:p>
            <a:r>
              <a:rPr lang="en-US" b="1" dirty="0" smtClean="0">
                <a:solidFill>
                  <a:srgbClr val="660066"/>
                </a:solidFill>
              </a:rPr>
              <a:t>Giving and Receiving Forgiveness</a:t>
            </a:r>
            <a:endParaRPr lang="en-US" b="1" dirty="0">
              <a:solidFill>
                <a:srgbClr val="660066"/>
              </a:solidFill>
            </a:endParaRPr>
          </a:p>
        </p:txBody>
      </p:sp>
      <p:sp>
        <p:nvSpPr>
          <p:cNvPr id="5" name="Content Placeholder 2"/>
          <p:cNvSpPr>
            <a:spLocks noGrp="1"/>
          </p:cNvSpPr>
          <p:nvPr>
            <p:ph idx="1"/>
          </p:nvPr>
        </p:nvSpPr>
        <p:spPr>
          <a:xfrm>
            <a:off x="533400" y="2286000"/>
            <a:ext cx="8229600" cy="4191000"/>
          </a:xfrm>
        </p:spPr>
        <p:txBody>
          <a:bodyPr/>
          <a:lstStyle/>
          <a:p>
            <a:pPr marL="0" indent="0" algn="ctr" fontAlgn="auto">
              <a:spcBef>
                <a:spcPts val="0"/>
              </a:spcBef>
              <a:spcAft>
                <a:spcPts val="0"/>
              </a:spcAft>
              <a:buNone/>
              <a:defRPr/>
            </a:pPr>
            <a:r>
              <a:rPr lang="en-US" sz="2800" baseline="30000" dirty="0" smtClean="0"/>
              <a:t> </a:t>
            </a:r>
            <a:r>
              <a:rPr lang="en-US" sz="2800" dirty="0" smtClean="0"/>
              <a:t>“If your brother or sister sins, go and point out their fault, just between the two of you. If they listen to you, you have won them over. </a:t>
            </a:r>
            <a:r>
              <a:rPr lang="en-US" sz="2800" baseline="30000" dirty="0" smtClean="0"/>
              <a:t> </a:t>
            </a:r>
            <a:r>
              <a:rPr lang="en-US" sz="2800" dirty="0" smtClean="0"/>
              <a:t>But if they will not listen, take one or two others along, so that ‘every matter may be established by the testimony of two or three witnesses.’ If they still refuse to listen, tell it to the church; and if they refuse to listen even to the church, treat them as you would a pagan or a tax collector. </a:t>
            </a:r>
            <a:r>
              <a:rPr lang="en-US" sz="2600" dirty="0" smtClean="0"/>
              <a:t>Matthew 18:15-17</a:t>
            </a:r>
          </a:p>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1066800"/>
            <a:ext cx="8229600" cy="1143000"/>
          </a:xfrm>
        </p:spPr>
        <p:txBody>
          <a:bodyPr/>
          <a:lstStyle/>
          <a:p>
            <a:r>
              <a:rPr lang="en-US" b="1" dirty="0" smtClean="0">
                <a:solidFill>
                  <a:srgbClr val="660066"/>
                </a:solidFill>
              </a:rPr>
              <a:t/>
            </a:r>
            <a:br>
              <a:rPr lang="en-US" b="1" dirty="0" smtClean="0">
                <a:solidFill>
                  <a:srgbClr val="660066"/>
                </a:solidFill>
              </a:rPr>
            </a:br>
            <a:r>
              <a:rPr lang="en-US" b="1" dirty="0">
                <a:solidFill>
                  <a:srgbClr val="660066"/>
                </a:solidFill>
              </a:rPr>
              <a:t>WHAT IF I’M THE OFFENDER?</a:t>
            </a:r>
            <a:br>
              <a:rPr lang="en-US" b="1" dirty="0">
                <a:solidFill>
                  <a:srgbClr val="660066"/>
                </a:solidFill>
              </a:rPr>
            </a:br>
            <a:r>
              <a:rPr lang="en-US" b="1" dirty="0">
                <a:solidFill>
                  <a:srgbClr val="660066"/>
                </a:solidFill>
              </a:rPr>
              <a:t/>
            </a:r>
            <a:br>
              <a:rPr lang="en-US" b="1" dirty="0">
                <a:solidFill>
                  <a:srgbClr val="660066"/>
                </a:solidFill>
              </a:rPr>
            </a:br>
            <a:endParaRPr lang="en-US" dirty="0">
              <a:solidFill>
                <a:srgbClr val="660066"/>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3429000"/>
            <a:ext cx="3352800" cy="3503951"/>
          </a:xfrm>
          <a:prstGeom prst="rect">
            <a:avLst/>
          </a:prstGeom>
          <a:ln>
            <a:noFill/>
          </a:ln>
          <a:effectLst>
            <a:softEdge rad="112500"/>
          </a:effectLst>
        </p:spPr>
      </p:pic>
      <p:sp>
        <p:nvSpPr>
          <p:cNvPr id="3" name="Content Placeholder 2"/>
          <p:cNvSpPr>
            <a:spLocks noGrp="1"/>
          </p:cNvSpPr>
          <p:nvPr>
            <p:ph idx="1"/>
          </p:nvPr>
        </p:nvSpPr>
        <p:spPr>
          <a:xfrm>
            <a:off x="228600" y="2133600"/>
            <a:ext cx="7010400" cy="4525963"/>
          </a:xfrm>
        </p:spPr>
        <p:txBody>
          <a:bodyPr/>
          <a:lstStyle/>
          <a:p>
            <a:pPr marL="514350" lvl="0" indent="-514350">
              <a:buFont typeface="+mj-lt"/>
              <a:buAutoNum type="arabicPeriod"/>
            </a:pPr>
            <a:r>
              <a:rPr lang="en-US" dirty="0" smtClean="0"/>
              <a:t>Go </a:t>
            </a:r>
            <a:r>
              <a:rPr lang="en-US" dirty="0"/>
              <a:t>to the person you have hurt and ask them to forgive </a:t>
            </a:r>
            <a:r>
              <a:rPr lang="en-US" dirty="0" smtClean="0"/>
              <a:t>you</a:t>
            </a:r>
          </a:p>
          <a:p>
            <a:pPr marL="514350" lvl="0" indent="-514350">
              <a:buFont typeface="+mj-lt"/>
              <a:buAutoNum type="arabicPeriod"/>
            </a:pPr>
            <a:r>
              <a:rPr lang="en-US" dirty="0" smtClean="0"/>
              <a:t>You </a:t>
            </a:r>
            <a:r>
              <a:rPr lang="en-US" dirty="0"/>
              <a:t>must do so without offering </a:t>
            </a:r>
            <a:r>
              <a:rPr lang="en-US" dirty="0" smtClean="0"/>
              <a:t>excuses</a:t>
            </a:r>
          </a:p>
          <a:p>
            <a:pPr marL="514350" lvl="0" indent="-514350">
              <a:buFont typeface="+mj-lt"/>
              <a:buAutoNum type="arabicPeriod"/>
            </a:pPr>
            <a:r>
              <a:rPr lang="en-US" dirty="0" smtClean="0"/>
              <a:t>If </a:t>
            </a:r>
            <a:r>
              <a:rPr lang="en-US" dirty="0"/>
              <a:t>the person you have offended accepts your apology, you have gained a friend. </a:t>
            </a:r>
            <a:endParaRPr lang="en-US" dirty="0" smtClean="0"/>
          </a:p>
          <a:p>
            <a:pPr marL="514350" lvl="0" indent="-514350">
              <a:buFont typeface="+mj-lt"/>
              <a:buAutoNum type="arabicPeriod"/>
            </a:pPr>
            <a:r>
              <a:rPr lang="en-US" dirty="0"/>
              <a:t>Pray for this person</a:t>
            </a:r>
            <a:endParaRPr lang="en-US" dirty="0" smtClean="0"/>
          </a:p>
          <a:p>
            <a:pPr marL="514350" lvl="0" indent="-514350">
              <a:buFont typeface="+mj-lt"/>
              <a:buAutoNum type="arabicPeriod"/>
            </a:pPr>
            <a:endParaRPr lang="en-US" dirty="0" smtClean="0"/>
          </a:p>
          <a:p>
            <a:pPr marL="514350" lvl="0" indent="-514350">
              <a:buFont typeface="+mj-lt"/>
              <a:buAutoNum type="arabicPeriod"/>
            </a:pPr>
            <a:endParaRPr lang="en-US" dirty="0" smtClean="0"/>
          </a:p>
          <a:p>
            <a:pPr marL="514350" lvl="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381000"/>
            <a:ext cx="8229600" cy="1143000"/>
          </a:xfrm>
        </p:spPr>
        <p:txBody>
          <a:bodyPr/>
          <a:lstStyle/>
          <a:p>
            <a:r>
              <a:rPr lang="en-US" b="1" dirty="0" smtClean="0">
                <a:solidFill>
                  <a:srgbClr val="660066"/>
                </a:solidFill>
              </a:rPr>
              <a:t/>
            </a:r>
            <a:br>
              <a:rPr lang="en-US" b="1" dirty="0" smtClean="0">
                <a:solidFill>
                  <a:srgbClr val="660066"/>
                </a:solidFill>
              </a:rPr>
            </a:br>
            <a:r>
              <a:rPr lang="en-US" b="1" dirty="0">
                <a:solidFill>
                  <a:srgbClr val="660066"/>
                </a:solidFill>
              </a:rPr>
              <a:t/>
            </a:r>
            <a:br>
              <a:rPr lang="en-US" b="1" dirty="0">
                <a:solidFill>
                  <a:srgbClr val="660066"/>
                </a:solidFill>
              </a:rPr>
            </a:br>
            <a:r>
              <a:rPr lang="en-US" b="1" dirty="0" smtClean="0">
                <a:solidFill>
                  <a:srgbClr val="660066"/>
                </a:solidFill>
              </a:rPr>
              <a:t>WHAT </a:t>
            </a:r>
            <a:r>
              <a:rPr lang="en-US" b="1" dirty="0">
                <a:solidFill>
                  <a:srgbClr val="660066"/>
                </a:solidFill>
              </a:rPr>
              <a:t>IF I’M THE OFFENDED?</a:t>
            </a:r>
            <a:br>
              <a:rPr lang="en-US" b="1" dirty="0">
                <a:solidFill>
                  <a:srgbClr val="660066"/>
                </a:solidFill>
              </a:rPr>
            </a:br>
            <a:endParaRPr lang="en-US" dirty="0">
              <a:solidFill>
                <a:srgbClr val="660066"/>
              </a:solidFill>
            </a:endParaRPr>
          </a:p>
        </p:txBody>
      </p:sp>
      <p:sp>
        <p:nvSpPr>
          <p:cNvPr id="3" name="Rectangle 2"/>
          <p:cNvSpPr/>
          <p:nvPr/>
        </p:nvSpPr>
        <p:spPr>
          <a:xfrm>
            <a:off x="609600" y="2514600"/>
            <a:ext cx="4495800" cy="2800766"/>
          </a:xfrm>
          <a:prstGeom prst="rect">
            <a:avLst/>
          </a:prstGeom>
        </p:spPr>
        <p:txBody>
          <a:bodyPr wrap="square">
            <a:spAutoFit/>
          </a:bodyPr>
          <a:lstStyle/>
          <a:p>
            <a:r>
              <a:rPr lang="en-US" sz="4400" b="1" dirty="0" smtClean="0">
                <a:solidFill>
                  <a:srgbClr val="008000"/>
                </a:solidFill>
                <a:latin typeface="Book Antiqua"/>
                <a:cs typeface="Book Antiqua"/>
              </a:rPr>
              <a:t>1</a:t>
            </a:r>
            <a:r>
              <a:rPr lang="en-US" sz="4800" b="1" dirty="0" smtClean="0">
                <a:solidFill>
                  <a:srgbClr val="008000"/>
                </a:solidFill>
                <a:latin typeface="Book Antiqua"/>
                <a:cs typeface="Book Antiqua"/>
              </a:rPr>
              <a:t>. </a:t>
            </a:r>
          </a:p>
          <a:p>
            <a:r>
              <a:rPr lang="en-US" sz="3200" dirty="0" smtClean="0">
                <a:latin typeface="+mn-lt"/>
              </a:rPr>
              <a:t>You </a:t>
            </a:r>
            <a:r>
              <a:rPr lang="en-US" sz="3200" dirty="0">
                <a:latin typeface="+mn-lt"/>
              </a:rPr>
              <a:t>can go to your offender and engage him/her in a </a:t>
            </a:r>
            <a:r>
              <a:rPr lang="en-US" sz="3200" b="1" dirty="0">
                <a:latin typeface="+mn-lt"/>
              </a:rPr>
              <a:t>“confrontation </a:t>
            </a:r>
            <a:r>
              <a:rPr lang="en-US" sz="3200" b="1" dirty="0" smtClean="0">
                <a:latin typeface="+mn-lt"/>
              </a:rPr>
              <a:t>conversation.</a:t>
            </a:r>
            <a:endParaRPr lang="en-US" sz="3200" dirty="0">
              <a:latin typeface="+mn-lt"/>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6501" r="25619"/>
          <a:stretch/>
        </p:blipFill>
        <p:spPr>
          <a:xfrm>
            <a:off x="5638800" y="3108273"/>
            <a:ext cx="3733800" cy="390212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dirty="0">
              <a:solidFill>
                <a:srgbClr val="660066"/>
              </a:solidFill>
            </a:endParaRPr>
          </a:p>
        </p:txBody>
      </p:sp>
      <p:sp>
        <p:nvSpPr>
          <p:cNvPr id="3" name="Content Placeholder 2"/>
          <p:cNvSpPr>
            <a:spLocks noGrp="1"/>
          </p:cNvSpPr>
          <p:nvPr>
            <p:ph idx="1"/>
          </p:nvPr>
        </p:nvSpPr>
        <p:spPr>
          <a:xfrm>
            <a:off x="457200" y="2057400"/>
            <a:ext cx="8229600" cy="1981200"/>
          </a:xfrm>
        </p:spPr>
        <p:txBody>
          <a:bodyPr/>
          <a:lstStyle/>
          <a:p>
            <a:pPr marL="0" indent="0">
              <a:buNone/>
            </a:pPr>
            <a:r>
              <a:rPr lang="en-US" sz="4400" b="1" dirty="0" smtClean="0">
                <a:solidFill>
                  <a:srgbClr val="008000"/>
                </a:solidFill>
                <a:latin typeface="Book Antiqua"/>
                <a:cs typeface="Book Antiqua"/>
              </a:rPr>
              <a:t>2.  </a:t>
            </a:r>
          </a:p>
          <a:p>
            <a:pPr marL="0" indent="0">
              <a:buNone/>
            </a:pPr>
            <a:r>
              <a:rPr lang="en-US" sz="3600" b="1" i="1" dirty="0" smtClean="0">
                <a:latin typeface="Book Antiqua"/>
                <a:cs typeface="Book Antiqua"/>
              </a:rPr>
              <a:t>Amber’s </a:t>
            </a:r>
            <a:r>
              <a:rPr lang="en-US" sz="3600" b="1" i="1" dirty="0">
                <a:latin typeface="Book Antiqua"/>
                <a:cs typeface="Book Antiqua"/>
              </a:rPr>
              <a:t>story:</a:t>
            </a:r>
            <a:endParaRPr lang="en-US" sz="3600" i="1" dirty="0">
              <a:latin typeface="Book Antiqua"/>
              <a:cs typeface="Book Antiqua"/>
            </a:endParaRPr>
          </a:p>
        </p:txBody>
      </p:sp>
      <p:pic>
        <p:nvPicPr>
          <p:cNvPr id="4" name="Picture 3"/>
          <p:cNvPicPr>
            <a:picLocks noChangeAspect="1"/>
          </p:cNvPicPr>
          <p:nvPr/>
        </p:nvPicPr>
        <p:blipFill>
          <a:blip r:embed="rId4"/>
          <a:stretch>
            <a:fillRect/>
          </a:stretch>
        </p:blipFill>
        <p:spPr>
          <a:xfrm>
            <a:off x="4343400" y="1803400"/>
            <a:ext cx="5080000" cy="5080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948" y="2540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4" name="Rectangle 3"/>
          <p:cNvSpPr/>
          <p:nvPr/>
        </p:nvSpPr>
        <p:spPr>
          <a:xfrm>
            <a:off x="228600" y="2254746"/>
            <a:ext cx="5791200" cy="3231654"/>
          </a:xfrm>
          <a:prstGeom prst="rect">
            <a:avLst/>
          </a:prstGeom>
        </p:spPr>
        <p:txBody>
          <a:bodyPr wrap="square">
            <a:spAutoFit/>
          </a:bodyPr>
          <a:lstStyle/>
          <a:p>
            <a:r>
              <a:rPr lang="en-US" sz="4400" b="1" dirty="0" smtClean="0">
                <a:solidFill>
                  <a:srgbClr val="008000"/>
                </a:solidFill>
                <a:latin typeface="Book Antiqua"/>
                <a:cs typeface="Book Antiqua"/>
              </a:rPr>
              <a:t>3. </a:t>
            </a:r>
          </a:p>
          <a:p>
            <a:r>
              <a:rPr lang="en-US" sz="3200" dirty="0" smtClean="0">
                <a:latin typeface="+mn-lt"/>
              </a:rPr>
              <a:t>Setting </a:t>
            </a:r>
            <a:r>
              <a:rPr lang="en-US" sz="3200" dirty="0">
                <a:latin typeface="+mn-lt"/>
              </a:rPr>
              <a:t>new rules for the relationship. </a:t>
            </a:r>
            <a:r>
              <a:rPr lang="en-US" sz="3200" b="1" dirty="0" smtClean="0">
                <a:latin typeface="+mn-lt"/>
              </a:rPr>
              <a:t>Setting </a:t>
            </a:r>
            <a:r>
              <a:rPr lang="en-US" sz="3200" b="1" dirty="0">
                <a:solidFill>
                  <a:srgbClr val="FF0000"/>
                </a:solidFill>
                <a:latin typeface="+mn-lt"/>
              </a:rPr>
              <a:t>“boundaries” </a:t>
            </a:r>
            <a:r>
              <a:rPr lang="en-US" sz="3200" b="1" dirty="0">
                <a:latin typeface="+mn-lt"/>
              </a:rPr>
              <a:t>is important so that each person understands what s/he can or cannot do. </a:t>
            </a:r>
            <a:endParaRPr lang="en-US" sz="3200" dirty="0">
              <a:latin typeface="+mn-lt"/>
            </a:endParaRPr>
          </a:p>
        </p:txBody>
      </p:sp>
      <p:pic>
        <p:nvPicPr>
          <p:cNvPr id="3" name="Picture 2"/>
          <p:cNvPicPr>
            <a:picLocks noChangeAspect="1"/>
          </p:cNvPicPr>
          <p:nvPr/>
        </p:nvPicPr>
        <p:blipFill>
          <a:blip r:embed="rId4"/>
          <a:stretch>
            <a:fillRect/>
          </a:stretch>
        </p:blipFill>
        <p:spPr>
          <a:xfrm>
            <a:off x="5689600" y="2133600"/>
            <a:ext cx="3302000" cy="442232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a:stretch>
            <a:fillRect/>
          </a:stretch>
        </p:blipFill>
        <p:spPr>
          <a:xfrm>
            <a:off x="6083300" y="3048000"/>
            <a:ext cx="3060700" cy="3886200"/>
          </a:xfrm>
          <a:prstGeom prst="rect">
            <a:avLst/>
          </a:prstGeom>
          <a:ln>
            <a:noFill/>
          </a:ln>
          <a:effectLst>
            <a:softEdge rad="112500"/>
          </a:effectLst>
        </p:spPr>
      </p:pic>
      <p:sp>
        <p:nvSpPr>
          <p:cNvPr id="3" name="Content Placeholder 2"/>
          <p:cNvSpPr>
            <a:spLocks noGrp="1"/>
          </p:cNvSpPr>
          <p:nvPr>
            <p:ph idx="1"/>
          </p:nvPr>
        </p:nvSpPr>
        <p:spPr>
          <a:xfrm>
            <a:off x="381000" y="1981200"/>
            <a:ext cx="6172200" cy="3810000"/>
          </a:xfrm>
        </p:spPr>
        <p:txBody>
          <a:bodyPr/>
          <a:lstStyle/>
          <a:p>
            <a:pPr marL="0" lvl="0" indent="0">
              <a:buNone/>
            </a:pPr>
            <a:r>
              <a:rPr lang="en-US" sz="4400" b="1" dirty="0">
                <a:solidFill>
                  <a:srgbClr val="008000"/>
                </a:solidFill>
                <a:latin typeface="Book Antiqua"/>
                <a:cs typeface="Book Antiqua"/>
              </a:rPr>
              <a:t>4. </a:t>
            </a:r>
            <a:endParaRPr lang="en-US" sz="4400" b="1" dirty="0" smtClean="0">
              <a:solidFill>
                <a:srgbClr val="008000"/>
              </a:solidFill>
              <a:latin typeface="Book Antiqua"/>
              <a:cs typeface="Book Antiqua"/>
            </a:endParaRPr>
          </a:p>
          <a:p>
            <a:pPr marL="0" lvl="0" indent="0">
              <a:buNone/>
            </a:pPr>
            <a:r>
              <a:rPr lang="en-US" dirty="0" smtClean="0"/>
              <a:t>It </a:t>
            </a:r>
            <a:r>
              <a:rPr lang="en-US" dirty="0"/>
              <a:t>is also important to know when to call on the intervention of civil authorities. </a:t>
            </a:r>
            <a:r>
              <a:rPr lang="en-US" i="1" dirty="0"/>
              <a:t>In cases where the life of the mother and/or children is in danger, civil authorities can be called in to remove the abuser or the abused from the home. </a:t>
            </a:r>
            <a:r>
              <a:rPr lang="en-US" sz="2400"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2148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838200"/>
            <a:ext cx="8229600" cy="1143000"/>
          </a:xfrm>
        </p:spPr>
        <p:txBody>
          <a:bodyPr/>
          <a:lstStyle/>
          <a:p>
            <a:r>
              <a:rPr lang="en-US" b="1" dirty="0">
                <a:solidFill>
                  <a:srgbClr val="660066"/>
                </a:solidFill>
              </a:rPr>
              <a:t>WHAT IF MY OFFENDER CANNOT BE CONFRONTED?</a:t>
            </a:r>
            <a:br>
              <a:rPr lang="en-US" b="1" dirty="0">
                <a:solidFill>
                  <a:srgbClr val="660066"/>
                </a:solidFill>
              </a:rPr>
            </a:br>
            <a:endParaRPr lang="en-US" dirty="0">
              <a:solidFill>
                <a:srgbClr val="660066"/>
              </a:solidFill>
            </a:endParaRPr>
          </a:p>
        </p:txBody>
      </p:sp>
      <p:sp>
        <p:nvSpPr>
          <p:cNvPr id="5" name="Content Placeholder 2"/>
          <p:cNvSpPr>
            <a:spLocks noGrp="1"/>
          </p:cNvSpPr>
          <p:nvPr>
            <p:ph idx="1"/>
          </p:nvPr>
        </p:nvSpPr>
        <p:spPr>
          <a:xfrm>
            <a:off x="457200" y="2743200"/>
            <a:ext cx="4419600" cy="2438400"/>
          </a:xfrm>
        </p:spPr>
        <p:txBody>
          <a:bodyPr/>
          <a:lstStyle/>
          <a:p>
            <a:pPr marL="0" lvl="0" indent="0">
              <a:buNone/>
            </a:pPr>
            <a:r>
              <a:rPr lang="en-US" sz="4000" b="1" dirty="0" smtClean="0"/>
              <a:t>1. </a:t>
            </a:r>
            <a:r>
              <a:rPr lang="en-US" dirty="0" smtClean="0"/>
              <a:t>Neither </a:t>
            </a:r>
            <a:r>
              <a:rPr lang="en-US" dirty="0"/>
              <a:t>mental illness nor death erase a grave offense unless the victim has decided to forgive the aggressor. </a:t>
            </a:r>
          </a:p>
          <a:p>
            <a:pPr marL="514350" indent="-514350">
              <a:buFont typeface="+mj-lt"/>
              <a:buAutoNum type="arabicPeriod"/>
            </a:pPr>
            <a:endParaRPr lang="en-US"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5113" r="-1"/>
          <a:stretch/>
        </p:blipFill>
        <p:spPr>
          <a:xfrm>
            <a:off x="4648200" y="2590800"/>
            <a:ext cx="4699000" cy="4292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b="1" dirty="0">
              <a:solidFill>
                <a:srgbClr val="660066"/>
              </a:solidFill>
            </a:endParaRPr>
          </a:p>
        </p:txBody>
      </p:sp>
      <p:sp>
        <p:nvSpPr>
          <p:cNvPr id="3" name="Content Placeholder 2"/>
          <p:cNvSpPr>
            <a:spLocks noGrp="1"/>
          </p:cNvSpPr>
          <p:nvPr>
            <p:ph idx="1"/>
          </p:nvPr>
        </p:nvSpPr>
        <p:spPr>
          <a:xfrm>
            <a:off x="533400" y="2362200"/>
            <a:ext cx="8229600" cy="2362200"/>
          </a:xfrm>
        </p:spPr>
        <p:txBody>
          <a:bodyPr/>
          <a:lstStyle/>
          <a:p>
            <a:pPr marL="0" indent="0">
              <a:buNone/>
            </a:pPr>
            <a:r>
              <a:rPr lang="en-US" sz="4000" b="1" dirty="0" smtClean="0">
                <a:solidFill>
                  <a:srgbClr val="000000"/>
                </a:solidFill>
              </a:rPr>
              <a:t>2. </a:t>
            </a:r>
            <a:r>
              <a:rPr lang="en-US" dirty="0" smtClean="0">
                <a:solidFill>
                  <a:srgbClr val="000000"/>
                </a:solidFill>
              </a:rPr>
              <a:t>Melissa’s </a:t>
            </a:r>
            <a:r>
              <a:rPr lang="en-US" dirty="0">
                <a:solidFill>
                  <a:srgbClr val="000000"/>
                </a:solidFill>
              </a:rPr>
              <a:t>Story</a:t>
            </a:r>
          </a:p>
        </p:txBody>
      </p:sp>
      <p:pic>
        <p:nvPicPr>
          <p:cNvPr id="4" name="Picture 3"/>
          <p:cNvPicPr>
            <a:picLocks noChangeAspect="1"/>
          </p:cNvPicPr>
          <p:nvPr/>
        </p:nvPicPr>
        <p:blipFill>
          <a:blip r:embed="rId4"/>
          <a:stretch>
            <a:fillRect/>
          </a:stretch>
        </p:blipFill>
        <p:spPr>
          <a:xfrm>
            <a:off x="-228600" y="4953000"/>
            <a:ext cx="9615055"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457200" y="2209800"/>
            <a:ext cx="4038600" cy="2590800"/>
          </a:xfrm>
        </p:spPr>
        <p:txBody>
          <a:bodyPr/>
          <a:lstStyle/>
          <a:p>
            <a:pPr marL="0" indent="0">
              <a:buNone/>
            </a:pPr>
            <a:r>
              <a:rPr lang="en-US" sz="3600" dirty="0"/>
              <a:t>That is the terrible irony of hurts and deep offenses—they leave the victim carrying the heaviest load of guilt and anger.</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2133600"/>
            <a:ext cx="3500673" cy="4419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2462" y="2209800"/>
            <a:ext cx="3560138" cy="4648200"/>
          </a:xfrm>
          <a:prstGeom prst="rect">
            <a:avLst/>
          </a:prstGeom>
        </p:spPr>
      </p:pic>
      <p:sp>
        <p:nvSpPr>
          <p:cNvPr id="5" name="Content Placeholder 2"/>
          <p:cNvSpPr>
            <a:spLocks noGrp="1"/>
          </p:cNvSpPr>
          <p:nvPr>
            <p:ph idx="1"/>
          </p:nvPr>
        </p:nvSpPr>
        <p:spPr>
          <a:xfrm>
            <a:off x="457200" y="2209800"/>
            <a:ext cx="5638800" cy="3657600"/>
          </a:xfrm>
        </p:spPr>
        <p:txBody>
          <a:bodyPr/>
          <a:lstStyle/>
          <a:p>
            <a:pPr marL="0" lvl="0" indent="0">
              <a:buNone/>
            </a:pPr>
            <a:r>
              <a:rPr lang="en-US" sz="4000" b="1" dirty="0" smtClean="0"/>
              <a:t>3. </a:t>
            </a:r>
            <a:r>
              <a:rPr lang="en-US" dirty="0" smtClean="0"/>
              <a:t>Leaving the past behind is the next step in making a clean break with a hurtful event in one’s life. </a:t>
            </a:r>
            <a:r>
              <a:rPr lang="en-US" b="1" dirty="0" smtClean="0"/>
              <a:t>But how does one do that?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1828800" y="655638"/>
            <a:ext cx="7239000" cy="1249362"/>
          </a:xfrm>
        </p:spPr>
        <p:txBody>
          <a:bodyPr/>
          <a:lstStyle/>
          <a:p>
            <a:r>
              <a:rPr lang="en-US" b="1" dirty="0">
                <a:solidFill>
                  <a:srgbClr val="660066"/>
                </a:solidFill>
              </a:rPr>
              <a:t>Forgiveness requires that you accept changes</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685800" y="2173069"/>
            <a:ext cx="2971800" cy="646331"/>
          </a:xfrm>
          <a:prstGeom prst="rect">
            <a:avLst/>
          </a:prstGeom>
        </p:spPr>
        <p:txBody>
          <a:bodyPr wrap="square">
            <a:spAutoFit/>
          </a:bodyPr>
          <a:lstStyle/>
          <a:p>
            <a:pPr marL="2336800" indent="-2336800"/>
            <a:r>
              <a:rPr lang="en-US" sz="3600" b="1" dirty="0" smtClean="0">
                <a:solidFill>
                  <a:srgbClr val="008000"/>
                </a:solidFill>
                <a:latin typeface="+mn-lt"/>
              </a:rPr>
              <a:t>Principle # 10:</a:t>
            </a:r>
            <a:endParaRPr lang="en-US" sz="3600" dirty="0" smtClean="0">
              <a:solidFill>
                <a:srgbClr val="008000"/>
              </a:solidFill>
              <a:latin typeface="+mn-lt"/>
            </a:endParaRPr>
          </a:p>
        </p:txBody>
      </p:sp>
      <p:sp>
        <p:nvSpPr>
          <p:cNvPr id="6" name="Content Placeholder 2"/>
          <p:cNvSpPr>
            <a:spLocks noGrp="1"/>
          </p:cNvSpPr>
          <p:nvPr>
            <p:ph idx="1"/>
          </p:nvPr>
        </p:nvSpPr>
        <p:spPr>
          <a:xfrm>
            <a:off x="457200" y="3246437"/>
            <a:ext cx="8229600" cy="2087563"/>
          </a:xfrm>
        </p:spPr>
        <p:txBody>
          <a:bodyPr/>
          <a:lstStyle/>
          <a:p>
            <a:pPr marL="0" indent="0" algn="ctr">
              <a:buNone/>
            </a:pPr>
            <a:r>
              <a:rPr lang="en-US" sz="3600" dirty="0" smtClean="0"/>
              <a:t>“But to Jonah this seemed very wrong,</a:t>
            </a:r>
          </a:p>
          <a:p>
            <a:pPr marL="0" indent="0" algn="ctr">
              <a:buNone/>
            </a:pPr>
            <a:r>
              <a:rPr lang="en-US" sz="3600" dirty="0" smtClean="0"/>
              <a:t>and he became angry.”</a:t>
            </a:r>
            <a:r>
              <a:rPr lang="en-US" dirty="0" smtClean="0"/>
              <a:t> </a:t>
            </a:r>
          </a:p>
          <a:p>
            <a:pPr marL="0" indent="0" algn="ctr">
              <a:buNone/>
            </a:pPr>
            <a:r>
              <a:rPr lang="en-US" dirty="0" smtClean="0"/>
              <a:t>Jonah 4:1</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Leaving the Past Behind</a:t>
            </a:r>
            <a:endParaRPr lang="en-US" b="1" dirty="0">
              <a:solidFill>
                <a:srgbClr val="660066"/>
              </a:solidFill>
            </a:endParaRPr>
          </a:p>
        </p:txBody>
      </p:sp>
      <p:sp>
        <p:nvSpPr>
          <p:cNvPr id="3" name="Content Placeholder 2"/>
          <p:cNvSpPr>
            <a:spLocks noGrp="1"/>
          </p:cNvSpPr>
          <p:nvPr>
            <p:ph idx="1"/>
          </p:nvPr>
        </p:nvSpPr>
        <p:spPr>
          <a:xfrm>
            <a:off x="304800" y="2514600"/>
            <a:ext cx="6629400" cy="2667000"/>
          </a:xfrm>
        </p:spPr>
        <p:txBody>
          <a:bodyPr/>
          <a:lstStyle/>
          <a:p>
            <a:pPr marL="742950" indent="-742950">
              <a:buFont typeface="+mj-lt"/>
              <a:buAutoNum type="alphaLcPeriod"/>
            </a:pPr>
            <a:r>
              <a:rPr lang="en-US" sz="3600" b="1" i="1" dirty="0"/>
              <a:t>Living a life of </a:t>
            </a:r>
            <a:r>
              <a:rPr lang="en-US" sz="3600" b="1" i="1" dirty="0" smtClean="0"/>
              <a:t>service</a:t>
            </a:r>
          </a:p>
          <a:p>
            <a:pPr marL="742950" indent="-742950">
              <a:buFont typeface="+mj-lt"/>
              <a:buAutoNum type="alphaLcPeriod"/>
            </a:pPr>
            <a:r>
              <a:rPr lang="en-US" sz="3600" b="1" i="1" dirty="0" smtClean="0"/>
              <a:t>Learning </a:t>
            </a:r>
            <a:r>
              <a:rPr lang="en-US" sz="3600" b="1" i="1" dirty="0"/>
              <a:t>to trust again</a:t>
            </a:r>
            <a:endParaRPr lang="en-US" sz="3600" b="1" i="1" dirty="0" smtClean="0"/>
          </a:p>
          <a:p>
            <a:pPr marL="742950" indent="-742950">
              <a:buFont typeface="+mj-lt"/>
              <a:buAutoNum type="alphaLcPeriod"/>
            </a:pPr>
            <a:endParaRPr lang="en-US" sz="36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6768" y="2463800"/>
            <a:ext cx="3307232" cy="4318000"/>
          </a:xfrm>
          <a:prstGeom prst="rect">
            <a:avLst/>
          </a:prstGeom>
        </p:spPr>
      </p:pic>
    </p:spTree>
    <p:extLst>
      <p:ext uri="{BB962C8B-B14F-4D97-AF65-F5344CB8AC3E}">
        <p14:creationId xmlns:p14="http://schemas.microsoft.com/office/powerpoint/2010/main" val="30913698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322" cy="6858000"/>
          </a:xfrm>
          <a:prstGeom prst="rect">
            <a:avLst/>
          </a:prstGeom>
          <a:ln>
            <a:noFill/>
          </a:ln>
          <a:effectLst>
            <a:softEdge rad="112500"/>
          </a:effectLst>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FORGIVENESS </a:t>
            </a:r>
            <a:r>
              <a:rPr lang="en-US" b="1" dirty="0">
                <a:solidFill>
                  <a:srgbClr val="660066"/>
                </a:solidFill>
              </a:rPr>
              <a:t>AND THE OFFENDER</a:t>
            </a:r>
            <a:r>
              <a:rPr lang="en-US" dirty="0">
                <a:solidFill>
                  <a:srgbClr val="660066"/>
                </a:solidFill>
              </a:rPr>
              <a:t/>
            </a:r>
            <a:br>
              <a:rPr lang="en-US" dirty="0">
                <a:solidFill>
                  <a:srgbClr val="660066"/>
                </a:solidFill>
              </a:rPr>
            </a:br>
            <a:endParaRPr lang="en-US" dirty="0">
              <a:solidFill>
                <a:srgbClr val="660066"/>
              </a:solidFill>
            </a:endParaRPr>
          </a:p>
        </p:txBody>
      </p:sp>
      <p:sp>
        <p:nvSpPr>
          <p:cNvPr id="4" name="Rectangle 3"/>
          <p:cNvSpPr/>
          <p:nvPr/>
        </p:nvSpPr>
        <p:spPr>
          <a:xfrm>
            <a:off x="533400" y="2209800"/>
            <a:ext cx="6629400" cy="3875933"/>
          </a:xfrm>
          <a:prstGeom prst="rect">
            <a:avLst/>
          </a:prstGeom>
        </p:spPr>
        <p:txBody>
          <a:bodyPr wrap="square">
            <a:spAutoFit/>
          </a:bodyPr>
          <a:lstStyle/>
          <a:p>
            <a:pPr marL="457200" indent="-457200">
              <a:lnSpc>
                <a:spcPct val="110000"/>
              </a:lnSpc>
              <a:buFont typeface="Arial"/>
              <a:buChar char="•"/>
              <a:tabLst>
                <a:tab pos="463550" algn="l"/>
              </a:tabLst>
            </a:pPr>
            <a:r>
              <a:rPr lang="en-US" sz="3200" dirty="0" smtClean="0">
                <a:latin typeface="+mn-lt"/>
              </a:rPr>
              <a:t>What about the benefits of forgiveness for the 	wrongdoer? </a:t>
            </a:r>
          </a:p>
          <a:p>
            <a:pPr marL="457200" indent="-457200">
              <a:lnSpc>
                <a:spcPct val="110000"/>
              </a:lnSpc>
              <a:buFont typeface="Arial"/>
              <a:buChar char="•"/>
              <a:tabLst>
                <a:tab pos="463550" algn="l"/>
              </a:tabLst>
            </a:pPr>
            <a:r>
              <a:rPr lang="en-US" sz="3200" dirty="0" smtClean="0">
                <a:latin typeface="+mn-lt"/>
              </a:rPr>
              <a:t>How do justice and mercy operate to benefit the perpetrator?</a:t>
            </a:r>
          </a:p>
          <a:p>
            <a:pPr marL="457200" indent="-457200">
              <a:lnSpc>
                <a:spcPct val="110000"/>
              </a:lnSpc>
              <a:buFont typeface="Arial"/>
              <a:buChar char="•"/>
              <a:tabLst>
                <a:tab pos="463550" algn="l"/>
              </a:tabLst>
            </a:pPr>
            <a:r>
              <a:rPr lang="en-US" sz="3200" dirty="0" smtClean="0">
                <a:latin typeface="+mn-lt"/>
              </a:rPr>
              <a:t>Why even be concerned that forgiveness benefits the perpetrator?</a:t>
            </a:r>
          </a:p>
        </p:txBody>
      </p:sp>
      <p:pic>
        <p:nvPicPr>
          <p:cNvPr id="3" name="Picture 2"/>
          <p:cNvPicPr>
            <a:picLocks noChangeAspect="1"/>
          </p:cNvPicPr>
          <p:nvPr/>
        </p:nvPicPr>
        <p:blipFill>
          <a:blip r:embed="rId4"/>
          <a:stretch>
            <a:fillRect/>
          </a:stretch>
        </p:blipFill>
        <p:spPr>
          <a:xfrm>
            <a:off x="6096000" y="3810000"/>
            <a:ext cx="3048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04800" y="762000"/>
            <a:ext cx="8686800" cy="1143000"/>
          </a:xfrm>
        </p:spPr>
        <p:txBody>
          <a:bodyPr/>
          <a:lstStyle/>
          <a:p>
            <a:r>
              <a:rPr lang="en-US" sz="4000" b="1" dirty="0">
                <a:solidFill>
                  <a:srgbClr val="660066"/>
                </a:solidFill>
              </a:rPr>
              <a:t>WHAT IS THE DIFFERENCE BETWEEN FORGIVENESS AND RECONCILIATION?</a:t>
            </a:r>
            <a:r>
              <a:rPr lang="en-US" sz="4000" dirty="0">
                <a:solidFill>
                  <a:srgbClr val="660066"/>
                </a:solidFill>
              </a:rPr>
              <a:t/>
            </a:r>
            <a:br>
              <a:rPr lang="en-US" sz="4000" dirty="0">
                <a:solidFill>
                  <a:srgbClr val="660066"/>
                </a:solidFill>
              </a:rPr>
            </a:br>
            <a:endParaRPr lang="en-US" sz="4000" dirty="0">
              <a:solidFill>
                <a:srgbClr val="660066"/>
              </a:solidFill>
            </a:endParaRPr>
          </a:p>
        </p:txBody>
      </p:sp>
      <p:sp>
        <p:nvSpPr>
          <p:cNvPr id="3" name="Content Placeholder 2"/>
          <p:cNvSpPr>
            <a:spLocks noGrp="1"/>
          </p:cNvSpPr>
          <p:nvPr>
            <p:ph idx="1"/>
          </p:nvPr>
        </p:nvSpPr>
        <p:spPr>
          <a:xfrm>
            <a:off x="457200" y="1828800"/>
            <a:ext cx="4724400" cy="2239963"/>
          </a:xfrm>
        </p:spPr>
        <p:txBody>
          <a:bodyPr/>
          <a:lstStyle/>
          <a:p>
            <a:pPr marL="0" indent="0">
              <a:buNone/>
            </a:pPr>
            <a:endParaRPr lang="en-US" sz="4000" b="1" dirty="0" smtClean="0"/>
          </a:p>
          <a:p>
            <a:r>
              <a:rPr lang="en-US" sz="4000" b="1" dirty="0" smtClean="0"/>
              <a:t>Forgiveness is a </a:t>
            </a:r>
            <a:r>
              <a:rPr lang="en-US" sz="4000" b="1" dirty="0" smtClean="0">
                <a:solidFill>
                  <a:srgbClr val="008000"/>
                </a:solidFill>
              </a:rPr>
              <a:t>one-way street.</a:t>
            </a:r>
          </a:p>
          <a:p>
            <a:r>
              <a:rPr lang="en-US" sz="4000" b="1" dirty="0" smtClean="0"/>
              <a:t>Reconciliation is a </a:t>
            </a:r>
            <a:r>
              <a:rPr lang="en-US" sz="4000" b="1" dirty="0" smtClean="0">
                <a:solidFill>
                  <a:srgbClr val="008000"/>
                </a:solidFill>
              </a:rPr>
              <a:t>two-way street.</a:t>
            </a:r>
            <a:endParaRPr lang="en-US" sz="4000" b="1" dirty="0">
              <a:solidFill>
                <a:srgbClr val="00800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2362200"/>
            <a:ext cx="2501503"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Work n Groups</a:t>
            </a:r>
            <a:endParaRPr lang="en-US" dirty="0">
              <a:solidFill>
                <a:srgbClr val="660066"/>
              </a:solidFill>
            </a:endParaRPr>
          </a:p>
        </p:txBody>
      </p:sp>
      <p:sp>
        <p:nvSpPr>
          <p:cNvPr id="5" name="Content Placeholder 4"/>
          <p:cNvSpPr>
            <a:spLocks noGrp="1"/>
          </p:cNvSpPr>
          <p:nvPr>
            <p:ph idx="1"/>
          </p:nvPr>
        </p:nvSpPr>
        <p:spPr>
          <a:xfrm>
            <a:off x="457200" y="2332037"/>
            <a:ext cx="8229600" cy="1782763"/>
          </a:xfrm>
        </p:spPr>
        <p:txBody>
          <a:bodyPr/>
          <a:lstStyle/>
          <a:p>
            <a:r>
              <a:rPr lang="en-US" sz="3600" dirty="0"/>
              <a:t>Work in Groups reviewing the questions in the Handout for this seminar.</a:t>
            </a:r>
          </a:p>
          <a:p>
            <a:endParaRPr lang="en-US" sz="3600" dirty="0"/>
          </a:p>
        </p:txBody>
      </p:sp>
      <p:pic>
        <p:nvPicPr>
          <p:cNvPr id="6" name="Picture 5"/>
          <p:cNvPicPr>
            <a:picLocks noChangeAspect="1"/>
          </p:cNvPicPr>
          <p:nvPr/>
        </p:nvPicPr>
        <p:blipFill>
          <a:blip r:embed="rId4"/>
          <a:stretch>
            <a:fillRect/>
          </a:stretch>
        </p:blipFill>
        <p:spPr>
          <a:xfrm>
            <a:off x="228600" y="3581306"/>
            <a:ext cx="8763000" cy="32766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74" y="0"/>
            <a:ext cx="9144000" cy="6858001"/>
          </a:xfrm>
          <a:prstGeom prst="rect">
            <a:avLst/>
          </a:prstGeom>
        </p:spPr>
      </p:pic>
      <p:sp>
        <p:nvSpPr>
          <p:cNvPr id="2" name="Title 1"/>
          <p:cNvSpPr>
            <a:spLocks noGrp="1"/>
          </p:cNvSpPr>
          <p:nvPr>
            <p:ph type="title"/>
          </p:nvPr>
        </p:nvSpPr>
        <p:spPr>
          <a:xfrm>
            <a:off x="457200" y="914400"/>
            <a:ext cx="8229600" cy="1143000"/>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152400" y="2332037"/>
            <a:ext cx="8839200" cy="4525963"/>
          </a:xfrm>
        </p:spPr>
        <p:txBody>
          <a:bodyPr/>
          <a:lstStyle/>
          <a:p>
            <a:pPr marL="0" indent="0" algn="ctr">
              <a:buNone/>
            </a:pPr>
            <a:r>
              <a:rPr lang="en-US" sz="3600" dirty="0" smtClean="0">
                <a:latin typeface="Book Antiqua"/>
                <a:cs typeface="Book Antiqua"/>
              </a:rPr>
              <a:t>“If </a:t>
            </a:r>
            <a:r>
              <a:rPr lang="en-US" sz="3600" dirty="0">
                <a:latin typeface="Book Antiqua"/>
                <a:cs typeface="Book Antiqua"/>
              </a:rPr>
              <a:t>we confess our sins, he is faithful and just and will forgive us our sins and purify us from all unrighteousness</a:t>
            </a:r>
            <a:r>
              <a:rPr lang="en-US" sz="3600" dirty="0" smtClean="0">
                <a:latin typeface="Book Antiqua"/>
                <a:cs typeface="Book Antiqua"/>
              </a:rPr>
              <a:t>.”</a:t>
            </a:r>
          </a:p>
          <a:p>
            <a:pPr marL="0" indent="0" algn="ctr">
              <a:buNone/>
            </a:pPr>
            <a:r>
              <a:rPr lang="en-US" sz="3600" dirty="0" smtClean="0">
                <a:latin typeface="Book Antiqua"/>
                <a:cs typeface="Book Antiqua"/>
              </a:rPr>
              <a:t>I John 1:9</a:t>
            </a:r>
            <a:endParaRPr lang="en-US" sz="3600" dirty="0">
              <a:latin typeface="Book Antiqua"/>
              <a:cs typeface="Book Antiqua"/>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extLst>
      <p:ext uri="{BB962C8B-B14F-4D97-AF65-F5344CB8AC3E}">
        <p14:creationId xmlns:p14="http://schemas.microsoft.com/office/powerpoint/2010/main" val="2391189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362200" y="579438"/>
            <a:ext cx="6477000" cy="1249362"/>
          </a:xfrm>
        </p:spPr>
        <p:txBody>
          <a:bodyPr/>
          <a:lstStyle/>
          <a:p>
            <a:r>
              <a:rPr lang="en-US" b="1" dirty="0">
                <a:solidFill>
                  <a:srgbClr val="660066"/>
                </a:solidFill>
              </a:rPr>
              <a:t>Forgiveness requires that you accept changes</a:t>
            </a:r>
            <a:r>
              <a:rPr lang="en-US" dirty="0">
                <a:solidFill>
                  <a:srgbClr val="660066"/>
                </a:solidFill>
              </a:rPr>
              <a:t/>
            </a:r>
            <a:br>
              <a:rPr lang="en-US" dirty="0">
                <a:solidFill>
                  <a:srgbClr val="660066"/>
                </a:solidFill>
              </a:rPr>
            </a:br>
            <a:endParaRPr lang="en-US" baseline="30000" dirty="0"/>
          </a:p>
        </p:txBody>
      </p:sp>
      <p:sp>
        <p:nvSpPr>
          <p:cNvPr id="8" name="Content Placeholder 2"/>
          <p:cNvSpPr txBox="1">
            <a:spLocks/>
          </p:cNvSpPr>
          <p:nvPr/>
        </p:nvSpPr>
        <p:spPr bwMode="auto">
          <a:xfrm>
            <a:off x="609600" y="2286000"/>
            <a:ext cx="5486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sz="3600" dirty="0">
                <a:latin typeface="+mj-lt"/>
              </a:rPr>
              <a:t>Jonah was unwilling to forgive the </a:t>
            </a:r>
            <a:r>
              <a:rPr lang="en-US" sz="3600" dirty="0" err="1">
                <a:latin typeface="+mj-lt"/>
              </a:rPr>
              <a:t>Ninivites</a:t>
            </a:r>
            <a:r>
              <a:rPr lang="en-US" sz="3600" dirty="0">
                <a:latin typeface="+mj-lt"/>
              </a:rPr>
              <a:t> because he didn’t want them to change. His unwillingness to forgive drove him to resent God’s forgiving character. </a:t>
            </a:r>
            <a:endParaRPr kumimoji="0" lang="en-US" sz="3600" i="0" u="none" strike="noStrike" kern="1200" cap="none" spc="0" normalizeH="0" baseline="0" noProof="0" dirty="0" smtClean="0">
              <a:ln>
                <a:noFill/>
              </a:ln>
              <a:solidFill>
                <a:schemeClr val="tx1"/>
              </a:solidFill>
              <a:effectLst/>
              <a:uLnTx/>
              <a:uFillTx/>
              <a:latin typeface="+mj-lt"/>
            </a:endParaRPr>
          </a:p>
        </p:txBody>
      </p:sp>
      <p:pic>
        <p:nvPicPr>
          <p:cNvPr id="2" name="Picture 1"/>
          <p:cNvPicPr>
            <a:picLocks noChangeAspect="1"/>
          </p:cNvPicPr>
          <p:nvPr/>
        </p:nvPicPr>
        <p:blipFill>
          <a:blip r:embed="rId4"/>
          <a:stretch>
            <a:fillRect/>
          </a:stretch>
        </p:blipFill>
        <p:spPr>
          <a:xfrm>
            <a:off x="5742118" y="3581400"/>
            <a:ext cx="3401881" cy="3276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895600" y="503238"/>
            <a:ext cx="5791200" cy="1249362"/>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Forgiving </a:t>
            </a:r>
            <a:r>
              <a:rPr lang="en-US" b="1" dirty="0">
                <a:solidFill>
                  <a:srgbClr val="660066"/>
                </a:solidFill>
              </a:rPr>
              <a:t>yourself</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457200" y="2057400"/>
            <a:ext cx="5867400" cy="646331"/>
          </a:xfrm>
          <a:prstGeom prst="rect">
            <a:avLst/>
          </a:prstGeom>
        </p:spPr>
        <p:txBody>
          <a:bodyPr wrap="square">
            <a:spAutoFit/>
          </a:bodyPr>
          <a:lstStyle/>
          <a:p>
            <a:pPr marL="2336800" indent="-2336800"/>
            <a:r>
              <a:rPr lang="en-US" sz="3600" b="1" dirty="0" smtClean="0">
                <a:solidFill>
                  <a:srgbClr val="008000"/>
                </a:solidFill>
                <a:latin typeface="+mn-lt"/>
              </a:rPr>
              <a:t>Principle # 11:</a:t>
            </a:r>
            <a:endParaRPr lang="en-US" sz="3600" dirty="0" smtClean="0">
              <a:solidFill>
                <a:srgbClr val="008000"/>
              </a:solidFill>
              <a:latin typeface="+mn-lt"/>
            </a:endParaRPr>
          </a:p>
        </p:txBody>
      </p:sp>
      <p:sp>
        <p:nvSpPr>
          <p:cNvPr id="6" name="Content Placeholder 2"/>
          <p:cNvSpPr>
            <a:spLocks noGrp="1"/>
          </p:cNvSpPr>
          <p:nvPr>
            <p:ph idx="1"/>
          </p:nvPr>
        </p:nvSpPr>
        <p:spPr>
          <a:xfrm>
            <a:off x="152400" y="2895600"/>
            <a:ext cx="8915400" cy="3048000"/>
          </a:xfrm>
        </p:spPr>
        <p:txBody>
          <a:bodyPr/>
          <a:lstStyle/>
          <a:p>
            <a:pPr marL="0" indent="0" algn="ctr">
              <a:buNone/>
            </a:pPr>
            <a:r>
              <a:rPr lang="en-US" sz="3600" dirty="0" smtClean="0"/>
              <a:t>“Finally, brothers and sisters, whatever is true, whatever is noble, whatever is right, whatever is pure, whatever is lovely, whatever is admirable—if anything is excellent or praiseworthy—think about such things.” </a:t>
            </a:r>
          </a:p>
          <a:p>
            <a:pPr marL="0" indent="0" algn="ctr">
              <a:buNone/>
            </a:pPr>
            <a:r>
              <a:rPr lang="en-US" dirty="0" smtClean="0"/>
              <a:t>Philippians 4:8</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503238"/>
            <a:ext cx="5943600" cy="1249362"/>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Forgiving </a:t>
            </a:r>
            <a:r>
              <a:rPr lang="en-US" b="1" dirty="0">
                <a:solidFill>
                  <a:srgbClr val="660066"/>
                </a:solidFill>
              </a:rPr>
              <a:t>yourself</a:t>
            </a:r>
            <a:r>
              <a:rPr lang="en-US" dirty="0">
                <a:solidFill>
                  <a:srgbClr val="660066"/>
                </a:solidFill>
              </a:rPr>
              <a:t/>
            </a:r>
            <a:br>
              <a:rPr lang="en-US" dirty="0">
                <a:solidFill>
                  <a:srgbClr val="660066"/>
                </a:solidFill>
              </a:rPr>
            </a:br>
            <a:endParaRPr lang="en-US" baseline="30000" dirty="0"/>
          </a:p>
        </p:txBody>
      </p:sp>
      <p:sp>
        <p:nvSpPr>
          <p:cNvPr id="9" name="Content Placeholder 2"/>
          <p:cNvSpPr>
            <a:spLocks noGrp="1"/>
          </p:cNvSpPr>
          <p:nvPr>
            <p:ph idx="1"/>
          </p:nvPr>
        </p:nvSpPr>
        <p:spPr>
          <a:xfrm>
            <a:off x="457200" y="1905000"/>
            <a:ext cx="5334000" cy="3810000"/>
          </a:xfrm>
        </p:spPr>
        <p:txBody>
          <a:bodyPr/>
          <a:lstStyle/>
          <a:p>
            <a:pPr marL="0" indent="0">
              <a:buNone/>
            </a:pPr>
            <a:r>
              <a:rPr lang="en-US" dirty="0" smtClean="0"/>
              <a:t>Not forgiving oneself can paralyze a person, leaving one stuck at the point of the “unforgivable offense.”</a:t>
            </a:r>
          </a:p>
          <a:p>
            <a:pPr marL="0" indent="0" algn="ctr">
              <a:lnSpc>
                <a:spcPct val="50000"/>
              </a:lnSpc>
              <a:buNone/>
            </a:pPr>
            <a:endParaRPr lang="en-US" dirty="0" smtClean="0"/>
          </a:p>
          <a:p>
            <a:pPr marL="0" indent="0">
              <a:buNone/>
            </a:pPr>
            <a:r>
              <a:rPr lang="en-US" dirty="0" smtClean="0"/>
              <a:t>Self-forgiveness allows us to move beyond such offenses and frees up our energies to live fully in the present.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0574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362200" y="579438"/>
            <a:ext cx="6858000" cy="1249362"/>
          </a:xfrm>
        </p:spPr>
        <p:txBody>
          <a:bodyPr/>
          <a:lstStyle/>
          <a:p>
            <a:r>
              <a:rPr lang="en-US" b="1" dirty="0">
                <a:solidFill>
                  <a:srgbClr val="660066"/>
                </a:solidFill>
              </a:rPr>
              <a:t>Some suggestions toward self-forgiveness:</a:t>
            </a:r>
            <a:br>
              <a:rPr lang="en-US" b="1" dirty="0">
                <a:solidFill>
                  <a:srgbClr val="660066"/>
                </a:solidFill>
              </a:rPr>
            </a:br>
            <a:endParaRPr lang="en-US" b="1" baseline="30000" dirty="0">
              <a:solidFill>
                <a:srgbClr val="660066"/>
              </a:solidFill>
            </a:endParaRPr>
          </a:p>
        </p:txBody>
      </p:sp>
      <p:sp>
        <p:nvSpPr>
          <p:cNvPr id="9" name="Content Placeholder 2"/>
          <p:cNvSpPr>
            <a:spLocks noGrp="1"/>
          </p:cNvSpPr>
          <p:nvPr>
            <p:ph idx="1"/>
          </p:nvPr>
        </p:nvSpPr>
        <p:spPr>
          <a:xfrm>
            <a:off x="-76200" y="2286000"/>
            <a:ext cx="5486400" cy="2971800"/>
          </a:xfrm>
        </p:spPr>
        <p:txBody>
          <a:bodyPr/>
          <a:lstStyle/>
          <a:p>
            <a:pPr marL="981075" indent="-514350">
              <a:lnSpc>
                <a:spcPct val="110000"/>
              </a:lnSpc>
              <a:buFont typeface="+mj-lt"/>
              <a:buAutoNum type="alphaLcPeriod"/>
            </a:pPr>
            <a:r>
              <a:rPr lang="en-US" dirty="0" smtClean="0"/>
              <a:t>Truly believe </a:t>
            </a:r>
            <a:r>
              <a:rPr lang="en-US" i="1" dirty="0" smtClean="0">
                <a:solidFill>
                  <a:srgbClr val="660066"/>
                </a:solidFill>
              </a:rPr>
              <a:t>that God has forgiven you.</a:t>
            </a:r>
          </a:p>
          <a:p>
            <a:pPr marL="981075" indent="-514350">
              <a:lnSpc>
                <a:spcPct val="110000"/>
              </a:lnSpc>
              <a:buFont typeface="+mj-lt"/>
              <a:buAutoNum type="alphaLcPeriod"/>
            </a:pPr>
            <a:r>
              <a:rPr lang="en-US" dirty="0" smtClean="0"/>
              <a:t>Value yourself </a:t>
            </a:r>
            <a:r>
              <a:rPr lang="en-US" i="1" dirty="0" smtClean="0"/>
              <a:t>as </a:t>
            </a:r>
            <a:r>
              <a:rPr lang="en-US" i="1" dirty="0" smtClean="0">
                <a:solidFill>
                  <a:srgbClr val="660066"/>
                </a:solidFill>
              </a:rPr>
              <a:t>God values you.</a:t>
            </a:r>
          </a:p>
          <a:p>
            <a:pPr marL="981075" indent="-514350">
              <a:lnSpc>
                <a:spcPct val="110000"/>
              </a:lnSpc>
              <a:buFont typeface="+mj-lt"/>
              <a:buAutoNum type="alphaLcPeriod"/>
            </a:pPr>
            <a:r>
              <a:rPr lang="en-US" dirty="0" smtClean="0"/>
              <a:t> Believe that </a:t>
            </a:r>
            <a:r>
              <a:rPr lang="en-US" i="1" dirty="0" smtClean="0">
                <a:solidFill>
                  <a:srgbClr val="660066"/>
                </a:solidFill>
              </a:rPr>
              <a:t>God is merciful.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22098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514600" y="274638"/>
            <a:ext cx="6477000" cy="1249362"/>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Some </a:t>
            </a:r>
            <a:r>
              <a:rPr lang="en-US" b="1" dirty="0">
                <a:solidFill>
                  <a:srgbClr val="660066"/>
                </a:solidFill>
              </a:rPr>
              <a:t>suggestions toward self-forgiveness:</a:t>
            </a:r>
            <a:br>
              <a:rPr lang="en-US" b="1" dirty="0">
                <a:solidFill>
                  <a:srgbClr val="660066"/>
                </a:solidFill>
              </a:rPr>
            </a:br>
            <a:endParaRPr lang="en-US" baseline="30000" dirty="0"/>
          </a:p>
        </p:txBody>
      </p:sp>
      <p:sp>
        <p:nvSpPr>
          <p:cNvPr id="9" name="Content Placeholder 2"/>
          <p:cNvSpPr>
            <a:spLocks noGrp="1"/>
          </p:cNvSpPr>
          <p:nvPr>
            <p:ph idx="1"/>
          </p:nvPr>
        </p:nvSpPr>
        <p:spPr>
          <a:xfrm>
            <a:off x="-76200" y="2438400"/>
            <a:ext cx="6019800" cy="4191000"/>
          </a:xfrm>
        </p:spPr>
        <p:txBody>
          <a:bodyPr/>
          <a:lstStyle/>
          <a:p>
            <a:pPr marL="981075" indent="-514350">
              <a:lnSpc>
                <a:spcPct val="90000"/>
              </a:lnSpc>
              <a:buAutoNum type="alphaLcPeriod" startAt="4"/>
            </a:pPr>
            <a:r>
              <a:rPr lang="en-US" i="1" dirty="0" smtClean="0">
                <a:solidFill>
                  <a:srgbClr val="660066"/>
                </a:solidFill>
                <a:latin typeface="+mj-lt"/>
              </a:rPr>
              <a:t>Accept the power of God</a:t>
            </a:r>
            <a:r>
              <a:rPr lang="en-US" dirty="0" smtClean="0">
                <a:latin typeface="+mj-lt"/>
              </a:rPr>
              <a:t> to </a:t>
            </a:r>
          </a:p>
          <a:p>
            <a:pPr marL="466725" indent="0">
              <a:lnSpc>
                <a:spcPct val="90000"/>
              </a:lnSpc>
              <a:buNone/>
            </a:pPr>
            <a:r>
              <a:rPr lang="en-US" dirty="0">
                <a:latin typeface="+mj-lt"/>
              </a:rPr>
              <a:t> </a:t>
            </a:r>
            <a:r>
              <a:rPr lang="en-US" dirty="0" smtClean="0">
                <a:latin typeface="+mj-lt"/>
              </a:rPr>
              <a:t>   live with the consequences of </a:t>
            </a:r>
          </a:p>
          <a:p>
            <a:pPr marL="466725" indent="0">
              <a:lnSpc>
                <a:spcPct val="90000"/>
              </a:lnSpc>
              <a:buNone/>
            </a:pPr>
            <a:r>
              <a:rPr lang="en-US" dirty="0">
                <a:latin typeface="+mj-lt"/>
              </a:rPr>
              <a:t> </a:t>
            </a:r>
            <a:r>
              <a:rPr lang="en-US" dirty="0" smtClean="0">
                <a:latin typeface="+mj-lt"/>
              </a:rPr>
              <a:t>   a mistake.</a:t>
            </a:r>
          </a:p>
          <a:p>
            <a:pPr marL="981075" indent="-514350">
              <a:lnSpc>
                <a:spcPct val="90000"/>
              </a:lnSpc>
              <a:buAutoNum type="alphaLcPeriod" startAt="5"/>
            </a:pPr>
            <a:r>
              <a:rPr lang="en-US" i="1" dirty="0" smtClean="0">
                <a:solidFill>
                  <a:srgbClr val="660066"/>
                </a:solidFill>
                <a:latin typeface="+mj-lt"/>
              </a:rPr>
              <a:t> Learn to filter</a:t>
            </a:r>
            <a:r>
              <a:rPr lang="en-US" dirty="0" smtClean="0">
                <a:latin typeface="+mj-lt"/>
              </a:rPr>
              <a:t> what comes     to  your mind.</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0074" y="22352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579438"/>
            <a:ext cx="6019800" cy="1249362"/>
          </a:xfrm>
        </p:spPr>
        <p:txBody>
          <a:bodyPr/>
          <a:lstStyle/>
          <a:p>
            <a:r>
              <a:rPr lang="en-US" b="1" dirty="0" smtClean="0">
                <a:solidFill>
                  <a:srgbClr val="660066"/>
                </a:solidFill>
              </a:rPr>
              <a:t/>
            </a:r>
            <a:br>
              <a:rPr lang="en-US" b="1" dirty="0" smtClean="0">
                <a:solidFill>
                  <a:srgbClr val="660066"/>
                </a:solidFill>
              </a:rPr>
            </a:br>
            <a:r>
              <a:rPr lang="en-US" b="1" dirty="0" smtClean="0">
                <a:solidFill>
                  <a:srgbClr val="660066"/>
                </a:solidFill>
              </a:rPr>
              <a:t>“</a:t>
            </a:r>
            <a:r>
              <a:rPr lang="en-US" b="1" dirty="0">
                <a:solidFill>
                  <a:srgbClr val="660066"/>
                </a:solidFill>
              </a:rPr>
              <a:t>Forgiving” God</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457200" y="2057400"/>
            <a:ext cx="2971800" cy="646331"/>
          </a:xfrm>
          <a:prstGeom prst="rect">
            <a:avLst/>
          </a:prstGeom>
        </p:spPr>
        <p:txBody>
          <a:bodyPr wrap="square">
            <a:spAutoFit/>
          </a:bodyPr>
          <a:lstStyle/>
          <a:p>
            <a:pPr marL="2336800" indent="-2336800"/>
            <a:r>
              <a:rPr lang="en-US" sz="3600" b="1" dirty="0" smtClean="0">
                <a:solidFill>
                  <a:srgbClr val="008000"/>
                </a:solidFill>
                <a:latin typeface="+mn-lt"/>
              </a:rPr>
              <a:t>Principle # 12:</a:t>
            </a:r>
            <a:endParaRPr lang="en-US" sz="3600" dirty="0" smtClean="0">
              <a:solidFill>
                <a:srgbClr val="008000"/>
              </a:solidFill>
              <a:latin typeface="+mn-lt"/>
            </a:endParaRPr>
          </a:p>
        </p:txBody>
      </p:sp>
      <p:sp>
        <p:nvSpPr>
          <p:cNvPr id="6" name="Content Placeholder 2"/>
          <p:cNvSpPr>
            <a:spLocks noGrp="1"/>
          </p:cNvSpPr>
          <p:nvPr>
            <p:ph idx="1"/>
          </p:nvPr>
        </p:nvSpPr>
        <p:spPr>
          <a:xfrm>
            <a:off x="1143000" y="3048000"/>
            <a:ext cx="7010400" cy="2362200"/>
          </a:xfrm>
        </p:spPr>
        <p:txBody>
          <a:bodyPr/>
          <a:lstStyle/>
          <a:p>
            <a:pPr algn="ctr">
              <a:buNone/>
            </a:pPr>
            <a:r>
              <a:rPr lang="en-US" dirty="0" smtClean="0"/>
              <a:t>“Naked I came from my mother’s womb,</a:t>
            </a:r>
            <a:r>
              <a:rPr lang="en-US" dirty="0"/>
              <a:t> </a:t>
            </a:r>
            <a:r>
              <a:rPr lang="en-US" dirty="0" smtClean="0"/>
              <a:t> and naked I will depart. The </a:t>
            </a:r>
            <a:r>
              <a:rPr lang="en-US" cap="small" dirty="0" smtClean="0"/>
              <a:t>Lord</a:t>
            </a:r>
            <a:r>
              <a:rPr lang="en-US" dirty="0" smtClean="0"/>
              <a:t> gave and the </a:t>
            </a:r>
            <a:r>
              <a:rPr lang="en-US" cap="small" dirty="0" smtClean="0"/>
              <a:t>Lord</a:t>
            </a:r>
            <a:r>
              <a:rPr lang="en-US" dirty="0" smtClean="0"/>
              <a:t> has taken away; may the name of the </a:t>
            </a:r>
            <a:r>
              <a:rPr lang="en-US" cap="small" dirty="0" smtClean="0"/>
              <a:t>Lord</a:t>
            </a:r>
            <a:r>
              <a:rPr lang="en-US" dirty="0" smtClean="0"/>
              <a:t> be praised.” </a:t>
            </a:r>
          </a:p>
          <a:p>
            <a:pPr algn="ctr">
              <a:buNone/>
            </a:pPr>
            <a:r>
              <a:rPr lang="en-US" dirty="0" smtClean="0"/>
              <a:t>Job 1:21</a:t>
            </a:r>
          </a:p>
          <a:p>
            <a:pPr algn="ctr"/>
            <a:endParaRPr lang="en-US" sz="3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5658</Words>
  <Application>Microsoft Macintosh PowerPoint</Application>
  <PresentationFormat>On-screen Show (4:3)</PresentationFormat>
  <Paragraphs>305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Forgiveness and Your Health – Part 2 Adapted from I Forgive You, But… (Pacific Press, 2007) and other sources}</vt:lpstr>
      <vt:lpstr>Forgiveness requires that you accept changes </vt:lpstr>
      <vt:lpstr>Forgiveness requires that you accept changes </vt:lpstr>
      <vt:lpstr> Forgiving yourself </vt:lpstr>
      <vt:lpstr> Forgiving yourself </vt:lpstr>
      <vt:lpstr>Some suggestions toward self-forgiveness: </vt:lpstr>
      <vt:lpstr> Some suggestions toward self-forgiveness: </vt:lpstr>
      <vt:lpstr> “Forgiving” God </vt:lpstr>
      <vt:lpstr> “Forgiving” God </vt:lpstr>
      <vt:lpstr> “Forgiving” God </vt:lpstr>
      <vt:lpstr> Strategies you can use to get past a hurtful event.   </vt:lpstr>
      <vt:lpstr>Personality Traits and Forgiveness</vt:lpstr>
      <vt:lpstr>Getting Through Forgiveness</vt:lpstr>
      <vt:lpstr>R.E.A.C.H.  in Cases of Serious Wrongs</vt:lpstr>
      <vt:lpstr>PowerPoint Presentation</vt:lpstr>
      <vt:lpstr>PowerPoint Presentation</vt:lpstr>
      <vt:lpstr>PowerPoint Presentation</vt:lpstr>
      <vt:lpstr>PowerPoint Presentation</vt:lpstr>
      <vt:lpstr>Giving and Receiving Forgiveness</vt:lpstr>
      <vt:lpstr> WHAT IF I’M THE OFFENDER?  </vt:lpstr>
      <vt:lpstr>  WHAT IF I’M THE OFFENDED? </vt:lpstr>
      <vt:lpstr>PowerPoint Presentation</vt:lpstr>
      <vt:lpstr>PowerPoint Presentation</vt:lpstr>
      <vt:lpstr>PowerPoint Presentation</vt:lpstr>
      <vt:lpstr>WHAT IF MY OFFENDER CANNOT BE CONFRONTED? </vt:lpstr>
      <vt:lpstr>PowerPoint Presentation</vt:lpstr>
      <vt:lpstr>PowerPoint Presentation</vt:lpstr>
      <vt:lpstr>PowerPoint Presentation</vt:lpstr>
      <vt:lpstr>Leaving the Past Behind</vt:lpstr>
      <vt:lpstr> FORGIVENESS AND THE OFFENDER </vt:lpstr>
      <vt:lpstr>WHAT IS THE DIFFERENCE BETWEEN FORGIVENESS AND RECONCILIATION? </vt:lpstr>
      <vt:lpstr>Work n Groups</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75</cp:revision>
  <dcterms:created xsi:type="dcterms:W3CDTF">2013-10-10T13:17:38Z</dcterms:created>
  <dcterms:modified xsi:type="dcterms:W3CDTF">2014-05-28T18:35:36Z</dcterms:modified>
</cp:coreProperties>
</file>